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4.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5.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Lst>
  <p:notesMasterIdLst>
    <p:notesMasterId r:id="rId18"/>
  </p:notesMasterIdLst>
  <p:sldIdLst>
    <p:sldId id="256" r:id="rId2"/>
    <p:sldId id="322" r:id="rId3"/>
    <p:sldId id="263" r:id="rId4"/>
    <p:sldId id="311" r:id="rId5"/>
    <p:sldId id="310" r:id="rId6"/>
    <p:sldId id="312" r:id="rId7"/>
    <p:sldId id="313" r:id="rId8"/>
    <p:sldId id="314" r:id="rId9"/>
    <p:sldId id="315" r:id="rId10"/>
    <p:sldId id="316" r:id="rId11"/>
    <p:sldId id="317" r:id="rId12"/>
    <p:sldId id="318" r:id="rId13"/>
    <p:sldId id="319" r:id="rId14"/>
    <p:sldId id="320" r:id="rId15"/>
    <p:sldId id="321" r:id="rId16"/>
    <p:sldId id="279" r:id="rId17"/>
  </p:sldIdLst>
  <p:sldSz cx="9144000" cy="5143500" type="screen16x9"/>
  <p:notesSz cx="6858000" cy="9144000"/>
  <p:embeddedFontLst>
    <p:embeddedFont>
      <p:font typeface="Arvo" panose="020B0604020202020204" charset="0"/>
      <p:regular r:id="rId19"/>
      <p:bold r:id="rId20"/>
      <p:italic r:id="rId21"/>
      <p:boldItalic r:id="rId22"/>
    </p:embeddedFont>
    <p:embeddedFont>
      <p:font typeface="Roboto Condensed" panose="020B0604020202020204" charset="0"/>
      <p:regular r:id="rId23"/>
      <p:bold r:id="rId24"/>
      <p:italic r:id="rId25"/>
      <p:boldItalic r:id="rId26"/>
    </p:embeddedFont>
    <p:embeddedFont>
      <p:font typeface="Roboto Condensed Light" panose="020B060402020202020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698C0E6-35C3-4B2C-9041-DB5F65535304}">
  <a:tblStyle styleId="{D698C0E6-35C3-4B2C-9041-DB5F65535304}"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50" autoAdjust="0"/>
    <p:restoredTop sz="95050" autoAdjust="0"/>
  </p:normalViewPr>
  <p:slideViewPr>
    <p:cSldViewPr>
      <p:cViewPr varScale="1">
        <p:scale>
          <a:sx n="112" d="100"/>
          <a:sy n="112" d="100"/>
        </p:scale>
        <p:origin x="509" y="7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font" Target="fonts/font12.fntdata"/></Relationships>
</file>

<file path=ppt/charts/_rels/chart1.xml.rels><?xml version="1.0" encoding="UTF-8" standalone="yes"?>
<Relationships xmlns="http://schemas.openxmlformats.org/package/2006/relationships"><Relationship Id="rId3" Type="http://schemas.openxmlformats.org/officeDocument/2006/relationships/oleObject" Target="file:///C:\Users\41010887\Desktop\Consumer%20Survey\Data%20.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41010887\Desktop\Consumer%20Survey\Data%20.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41010887\Desktop\Consumer%20Survey\Data%20.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41010887\Desktop\Consumer%20Survey\Data%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41010887\Desktop\Consumer%20Survey\Data%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41010887\Desktop\Consumer%20Survey\Data%2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41010887\Desktop\Consumer%20Survey\Data%2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41015512\AppData\Local\Temp\notes90C43B\Data%20.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41010887\Desktop\Consumer%20Survey\Data%20.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41015512\AppData\Local\Temp\notes90C43B\Data%20.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4.3628497399095661E-2"/>
          <c:w val="0.50889212665362138"/>
          <c:h val="0.67917148417188999"/>
        </c:manualLayout>
      </c:layout>
      <c:barChart>
        <c:barDir val="col"/>
        <c:grouping val="stacked"/>
        <c:varyColors val="0"/>
        <c:ser>
          <c:idx val="0"/>
          <c:order val="0"/>
          <c:tx>
            <c:strRef>
              <c:f>'Chart 2 '!$B$4</c:f>
              <c:strCache>
                <c:ptCount val="1"/>
                <c:pt idx="0">
                  <c:v>Fully owned by Female </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cene3d>
              <a:camera prst="orthographicFront"/>
              <a:lightRig rig="threePt" dir="t">
                <a:rot lat="0" lon="0" rev="1200000"/>
              </a:lightRig>
            </a:scene3d>
            <a:sp3d/>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'Chart 2 '!$C$4</c:f>
              <c:numCache>
                <c:formatCode>General</c:formatCode>
                <c:ptCount val="1"/>
                <c:pt idx="0">
                  <c:v>66</c:v>
                </c:pt>
              </c:numCache>
            </c:numRef>
          </c:val>
          <c:extLst>
            <c:ext xmlns:c16="http://schemas.microsoft.com/office/drawing/2014/chart" uri="{C3380CC4-5D6E-409C-BE32-E72D297353CC}">
              <c16:uniqueId val="{00000000-CED7-48ED-9F72-A9DC757E32F7}"/>
            </c:ext>
          </c:extLst>
        </c:ser>
        <c:ser>
          <c:idx val="1"/>
          <c:order val="1"/>
          <c:tx>
            <c:strRef>
              <c:f>'Chart 2 '!$B$5</c:f>
              <c:strCache>
                <c:ptCount val="1"/>
                <c:pt idx="0">
                  <c:v>Partially owned by Female </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cene3d>
              <a:camera prst="orthographicFront"/>
              <a:lightRig rig="threePt" dir="t">
                <a:rot lat="0" lon="0" rev="1200000"/>
              </a:lightRig>
            </a:scene3d>
            <a:sp3d/>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'Chart 2 '!$C$5</c:f>
              <c:numCache>
                <c:formatCode>General</c:formatCode>
                <c:ptCount val="1"/>
                <c:pt idx="0">
                  <c:v>86</c:v>
                </c:pt>
              </c:numCache>
            </c:numRef>
          </c:val>
          <c:extLst>
            <c:ext xmlns:c16="http://schemas.microsoft.com/office/drawing/2014/chart" uri="{C3380CC4-5D6E-409C-BE32-E72D297353CC}">
              <c16:uniqueId val="{00000001-CED7-48ED-9F72-A9DC757E32F7}"/>
            </c:ext>
          </c:extLst>
        </c:ser>
        <c:ser>
          <c:idx val="2"/>
          <c:order val="2"/>
          <c:tx>
            <c:strRef>
              <c:f>'Chart 2 '!$B$6</c:f>
              <c:strCache>
                <c:ptCount val="1"/>
                <c:pt idx="0">
                  <c:v>Not owned by Female  </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cene3d>
              <a:camera prst="orthographicFront"/>
              <a:lightRig rig="threePt" dir="t">
                <a:rot lat="0" lon="0" rev="1200000"/>
              </a:lightRig>
            </a:scene3d>
            <a:sp3d/>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'Chart 2 '!$C$6</c:f>
              <c:numCache>
                <c:formatCode>General</c:formatCode>
                <c:ptCount val="1"/>
                <c:pt idx="0">
                  <c:v>338</c:v>
                </c:pt>
              </c:numCache>
            </c:numRef>
          </c:val>
          <c:extLst>
            <c:ext xmlns:c16="http://schemas.microsoft.com/office/drawing/2014/chart" uri="{C3380CC4-5D6E-409C-BE32-E72D297353CC}">
              <c16:uniqueId val="{00000002-CED7-48ED-9F72-A9DC757E32F7}"/>
            </c:ext>
          </c:extLst>
        </c:ser>
        <c:dLbls>
          <c:showLegendKey val="0"/>
          <c:showVal val="0"/>
          <c:showCatName val="0"/>
          <c:showSerName val="0"/>
          <c:showPercent val="0"/>
          <c:showBubbleSize val="0"/>
        </c:dLbls>
        <c:gapWidth val="150"/>
        <c:overlap val="100"/>
        <c:axId val="-1222113232"/>
        <c:axId val="-1222108336"/>
      </c:barChart>
      <c:catAx>
        <c:axId val="-1222113232"/>
        <c:scaling>
          <c:orientation val="minMax"/>
        </c:scaling>
        <c:delete val="1"/>
        <c:axPos val="b"/>
        <c:numFmt formatCode="General" sourceLinked="1"/>
        <c:majorTickMark val="none"/>
        <c:minorTickMark val="none"/>
        <c:tickLblPos val="nextTo"/>
        <c:crossAx val="-1222108336"/>
        <c:crosses val="autoZero"/>
        <c:auto val="1"/>
        <c:lblAlgn val="ctr"/>
        <c:lblOffset val="100"/>
        <c:noMultiLvlLbl val="0"/>
      </c:catAx>
      <c:valAx>
        <c:axId val="-1222108336"/>
        <c:scaling>
          <c:orientation val="minMax"/>
        </c:scaling>
        <c:delete val="1"/>
        <c:axPos val="l"/>
        <c:numFmt formatCode="General" sourceLinked="1"/>
        <c:majorTickMark val="none"/>
        <c:minorTickMark val="none"/>
        <c:tickLblPos val="nextTo"/>
        <c:crossAx val="-1222113232"/>
        <c:crosses val="autoZero"/>
        <c:crossBetween val="between"/>
      </c:valAx>
      <c:spPr>
        <a:noFill/>
        <a:ln>
          <a:noFill/>
        </a:ln>
        <a:effectLst/>
      </c:spPr>
    </c:plotArea>
    <c:legend>
      <c:legendPos val="tr"/>
      <c:layout>
        <c:manualLayout>
          <c:xMode val="edge"/>
          <c:yMode val="edge"/>
          <c:x val="0.52307427992583388"/>
          <c:y val="0.20618556701030924"/>
          <c:w val="0.32674153191888133"/>
          <c:h val="0.51616246492453977"/>
        </c:manualLayout>
      </c:layout>
      <c:overlay val="0"/>
      <c:spPr>
        <a:noFill/>
        <a:ln>
          <a:noFill/>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'Chart 11'!$B$4</c:f>
              <c:strCache>
                <c:ptCount val="1"/>
                <c:pt idx="0">
                  <c:v>Fully owned by Female </c:v>
                </c:pt>
              </c:strCache>
            </c:strRef>
          </c:tx>
          <c:spPr>
            <a:gradFill>
              <a:gsLst>
                <a:gs pos="100000">
                  <a:schemeClr val="accent1">
                    <a:alpha val="0"/>
                  </a:schemeClr>
                </a:gs>
                <a:gs pos="50000">
                  <a:schemeClr val="accent1"/>
                </a:gs>
              </a:gsLst>
              <a:lin ang="5400000" scaled="0"/>
            </a:gradFill>
            <a:ln>
              <a:noFill/>
            </a:ln>
            <a:effectLst/>
            <a:sp3d/>
          </c:spPr>
          <c:invertIfNegative val="0"/>
          <c:dLbls>
            <c:dLbl>
              <c:idx val="0"/>
              <c:layout>
                <c:manualLayout>
                  <c:x val="3.2159706622443274E-3"/>
                  <c:y val="-2.116064293697727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DCE-4B23-9EAC-3BB8C14BC758}"/>
                </c:ext>
              </c:extLst>
            </c:dLbl>
            <c:dLbl>
              <c:idx val="1"/>
              <c:layout>
                <c:manualLayout>
                  <c:x val="-1.6079853311221637E-3"/>
                  <c:y val="-4.232128587395454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DCE-4B23-9EAC-3BB8C14BC758}"/>
                </c:ext>
              </c:extLst>
            </c:dLbl>
            <c:dLbl>
              <c:idx val="2"/>
              <c:layout>
                <c:manualLayout>
                  <c:x val="1.1255897317855087E-2"/>
                  <c:y val="-2.962490011176810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DCE-4B23-9EAC-3BB8C14BC758}"/>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11'!$C$3:$G$3</c:f>
              <c:strCache>
                <c:ptCount val="5"/>
                <c:pt idx="0">
                  <c:v>Very Satisfied </c:v>
                </c:pt>
                <c:pt idx="1">
                  <c:v>Satisfied </c:v>
                </c:pt>
                <c:pt idx="2">
                  <c:v>Neutral </c:v>
                </c:pt>
                <c:pt idx="3">
                  <c:v>Dissatisfied </c:v>
                </c:pt>
                <c:pt idx="4">
                  <c:v>Very Dissatisfied </c:v>
                </c:pt>
              </c:strCache>
            </c:strRef>
          </c:cat>
          <c:val>
            <c:numRef>
              <c:f>'Chart 11'!$C$4:$G$4</c:f>
              <c:numCache>
                <c:formatCode>General</c:formatCode>
                <c:ptCount val="5"/>
                <c:pt idx="0">
                  <c:v>40</c:v>
                </c:pt>
                <c:pt idx="1">
                  <c:v>24</c:v>
                </c:pt>
                <c:pt idx="2">
                  <c:v>2</c:v>
                </c:pt>
              </c:numCache>
            </c:numRef>
          </c:val>
          <c:extLst>
            <c:ext xmlns:c16="http://schemas.microsoft.com/office/drawing/2014/chart" uri="{C3380CC4-5D6E-409C-BE32-E72D297353CC}">
              <c16:uniqueId val="{00000000-1F17-4718-A426-730470CF8BF1}"/>
            </c:ext>
          </c:extLst>
        </c:ser>
        <c:ser>
          <c:idx val="1"/>
          <c:order val="1"/>
          <c:tx>
            <c:strRef>
              <c:f>'Chart 11'!$B$5</c:f>
              <c:strCache>
                <c:ptCount val="1"/>
                <c:pt idx="0">
                  <c:v>Partially owned by Female </c:v>
                </c:pt>
              </c:strCache>
            </c:strRef>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1.4739695261069057E-17"/>
                  <c:y val="-2.116064293697727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DCE-4B23-9EAC-3BB8C14BC758}"/>
                </c:ext>
              </c:extLst>
            </c:dLbl>
            <c:dLbl>
              <c:idx val="1"/>
              <c:layout>
                <c:manualLayout>
                  <c:x val="-6.4319413244887137E-3"/>
                  <c:y val="-3.80891572865590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DCE-4B23-9EAC-3BB8C14BC758}"/>
                </c:ext>
              </c:extLst>
            </c:dLbl>
            <c:dLbl>
              <c:idx val="2"/>
              <c:layout>
                <c:manualLayout>
                  <c:x val="8.0399266556107594E-3"/>
                  <c:y val="-2.962490011176818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DCE-4B23-9EAC-3BB8C14BC758}"/>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11'!$C$3:$G$3</c:f>
              <c:strCache>
                <c:ptCount val="5"/>
                <c:pt idx="0">
                  <c:v>Very Satisfied </c:v>
                </c:pt>
                <c:pt idx="1">
                  <c:v>Satisfied </c:v>
                </c:pt>
                <c:pt idx="2">
                  <c:v>Neutral </c:v>
                </c:pt>
                <c:pt idx="3">
                  <c:v>Dissatisfied </c:v>
                </c:pt>
                <c:pt idx="4">
                  <c:v>Very Dissatisfied </c:v>
                </c:pt>
              </c:strCache>
            </c:strRef>
          </c:cat>
          <c:val>
            <c:numRef>
              <c:f>'Chart 11'!$C$5:$G$5</c:f>
              <c:numCache>
                <c:formatCode>General</c:formatCode>
                <c:ptCount val="5"/>
                <c:pt idx="0">
                  <c:v>40</c:v>
                </c:pt>
                <c:pt idx="1">
                  <c:v>43</c:v>
                </c:pt>
                <c:pt idx="2">
                  <c:v>3</c:v>
                </c:pt>
              </c:numCache>
            </c:numRef>
          </c:val>
          <c:extLst>
            <c:ext xmlns:c16="http://schemas.microsoft.com/office/drawing/2014/chart" uri="{C3380CC4-5D6E-409C-BE32-E72D297353CC}">
              <c16:uniqueId val="{00000001-1F17-4718-A426-730470CF8BF1}"/>
            </c:ext>
          </c:extLst>
        </c:ser>
        <c:ser>
          <c:idx val="2"/>
          <c:order val="2"/>
          <c:tx>
            <c:strRef>
              <c:f>'Chart 11'!$B$6</c:f>
              <c:strCache>
                <c:ptCount val="1"/>
                <c:pt idx="0">
                  <c:v>Not owned by Female  </c:v>
                </c:pt>
              </c:strCache>
            </c:strRef>
          </c:tx>
          <c:spPr>
            <a:gradFill>
              <a:gsLst>
                <a:gs pos="100000">
                  <a:schemeClr val="accent3">
                    <a:alpha val="0"/>
                  </a:schemeClr>
                </a:gs>
                <a:gs pos="50000">
                  <a:schemeClr val="accent3"/>
                </a:gs>
              </a:gsLst>
              <a:lin ang="5400000" scaled="0"/>
            </a:gradFill>
            <a:ln>
              <a:noFill/>
            </a:ln>
            <a:effectLst/>
            <a:sp3d/>
          </c:spPr>
          <c:invertIfNegative val="0"/>
          <c:dLbls>
            <c:dLbl>
              <c:idx val="0"/>
              <c:layout>
                <c:manualLayout>
                  <c:x val="9.6479119867329526E-3"/>
                  <c:y val="-2.539277152437272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DCE-4B23-9EAC-3BB8C14BC758}"/>
                </c:ext>
              </c:extLst>
            </c:dLbl>
            <c:dLbl>
              <c:idx val="1"/>
              <c:layout>
                <c:manualLayout>
                  <c:x val="3.2159706622443274E-3"/>
                  <c:y val="-2.962490011176822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DCE-4B23-9EAC-3BB8C14BC758}"/>
                </c:ext>
              </c:extLst>
            </c:dLbl>
            <c:dLbl>
              <c:idx val="2"/>
              <c:layout>
                <c:manualLayout>
                  <c:x val="9.6479119867329231E-3"/>
                  <c:y val="-5.501767163614099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DCE-4B23-9EAC-3BB8C14BC758}"/>
                </c:ext>
              </c:extLst>
            </c:dLbl>
            <c:dLbl>
              <c:idx val="3"/>
              <c:layout>
                <c:manualLayout>
                  <c:x val="1.6079853311221637E-2"/>
                  <c:y val="-2.539277152437272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4DCE-4B23-9EAC-3BB8C14BC758}"/>
                </c:ext>
              </c:extLst>
            </c:dLbl>
            <c:dLbl>
              <c:idx val="4"/>
              <c:layout>
                <c:manualLayout>
                  <c:x val="1.1255897317855146E-2"/>
                  <c:y val="-3.38570286991636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4DCE-4B23-9EAC-3BB8C14BC758}"/>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11'!$C$3:$G$3</c:f>
              <c:strCache>
                <c:ptCount val="5"/>
                <c:pt idx="0">
                  <c:v>Very Satisfied </c:v>
                </c:pt>
                <c:pt idx="1">
                  <c:v>Satisfied </c:v>
                </c:pt>
                <c:pt idx="2">
                  <c:v>Neutral </c:v>
                </c:pt>
                <c:pt idx="3">
                  <c:v>Dissatisfied </c:v>
                </c:pt>
                <c:pt idx="4">
                  <c:v>Very Dissatisfied </c:v>
                </c:pt>
              </c:strCache>
            </c:strRef>
          </c:cat>
          <c:val>
            <c:numRef>
              <c:f>'Chart 11'!$C$6:$G$6</c:f>
              <c:numCache>
                <c:formatCode>General</c:formatCode>
                <c:ptCount val="5"/>
                <c:pt idx="0">
                  <c:v>206</c:v>
                </c:pt>
                <c:pt idx="1">
                  <c:v>117</c:v>
                </c:pt>
                <c:pt idx="2">
                  <c:v>10</c:v>
                </c:pt>
                <c:pt idx="3">
                  <c:v>4</c:v>
                </c:pt>
                <c:pt idx="4">
                  <c:v>1</c:v>
                </c:pt>
              </c:numCache>
            </c:numRef>
          </c:val>
          <c:extLst>
            <c:ext xmlns:c16="http://schemas.microsoft.com/office/drawing/2014/chart" uri="{C3380CC4-5D6E-409C-BE32-E72D297353CC}">
              <c16:uniqueId val="{00000002-1F17-4718-A426-730470CF8BF1}"/>
            </c:ext>
          </c:extLst>
        </c:ser>
        <c:dLbls>
          <c:showLegendKey val="0"/>
          <c:showVal val="0"/>
          <c:showCatName val="0"/>
          <c:showSerName val="0"/>
          <c:showPercent val="0"/>
          <c:showBubbleSize val="0"/>
        </c:dLbls>
        <c:gapWidth val="150"/>
        <c:gapDepth val="0"/>
        <c:shape val="box"/>
        <c:axId val="-1184901216"/>
        <c:axId val="-1184894144"/>
        <c:axId val="0"/>
      </c:bar3DChart>
      <c:catAx>
        <c:axId val="-11849012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84894144"/>
        <c:crosses val="autoZero"/>
        <c:auto val="1"/>
        <c:lblAlgn val="ctr"/>
        <c:lblOffset val="100"/>
        <c:noMultiLvlLbl val="0"/>
      </c:catAx>
      <c:valAx>
        <c:axId val="-1184894144"/>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11849012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'Chart 12'!$B$4</c:f>
              <c:strCache>
                <c:ptCount val="1"/>
                <c:pt idx="0">
                  <c:v>Fully owned by Female </c:v>
                </c:pt>
              </c:strCache>
            </c:strRef>
          </c:tx>
          <c:spPr>
            <a:gradFill>
              <a:gsLst>
                <a:gs pos="100000">
                  <a:schemeClr val="accent1">
                    <a:alpha val="0"/>
                  </a:schemeClr>
                </a:gs>
                <a:gs pos="50000">
                  <a:schemeClr val="accent1"/>
                </a:gs>
              </a:gsLst>
              <a:lin ang="5400000" scaled="0"/>
            </a:gradFill>
            <a:ln>
              <a:noFill/>
            </a:ln>
            <a:effectLst/>
            <a:sp3d/>
          </c:spPr>
          <c:invertIfNegative val="0"/>
          <c:dLbls>
            <c:dLbl>
              <c:idx val="0"/>
              <c:layout>
                <c:manualLayout>
                  <c:x val="1.2922622870167945E-2"/>
                  <c:y val="-4.336178822648920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A97-421D-A622-90F5ACD9C83D}"/>
                </c:ext>
              </c:extLst>
            </c:dLbl>
            <c:dLbl>
              <c:idx val="1"/>
              <c:layout>
                <c:manualLayout>
                  <c:x val="1.1307295011396906E-2"/>
                  <c:y val="-3.46894305811912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A97-421D-A622-90F5ACD9C83D}"/>
                </c:ext>
              </c:extLst>
            </c:dLbl>
            <c:dLbl>
              <c:idx val="2"/>
              <c:layout>
                <c:manualLayout>
                  <c:x val="1.1307295011396845E-2"/>
                  <c:y val="-3.035325175854252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A97-421D-A622-90F5ACD9C83D}"/>
                </c:ext>
              </c:extLst>
            </c:dLbl>
            <c:dLbl>
              <c:idx val="3"/>
              <c:layout>
                <c:manualLayout>
                  <c:x val="1.7768606446480945E-2"/>
                  <c:y val="-6.070650351708496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A97-421D-A622-90F5ACD9C83D}"/>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12'!$C$3:$F$3</c:f>
              <c:strCache>
                <c:ptCount val="4"/>
                <c:pt idx="0">
                  <c:v>No Loss </c:v>
                </c:pt>
                <c:pt idx="1">
                  <c:v>Negligible Loss </c:v>
                </c:pt>
                <c:pt idx="2">
                  <c:v>Moderate Loss </c:v>
                </c:pt>
                <c:pt idx="3">
                  <c:v>Significant Loss </c:v>
                </c:pt>
              </c:strCache>
            </c:strRef>
          </c:cat>
          <c:val>
            <c:numRef>
              <c:f>'Chart 12'!$C$4:$F$4</c:f>
              <c:numCache>
                <c:formatCode>General</c:formatCode>
                <c:ptCount val="4"/>
                <c:pt idx="0">
                  <c:v>53</c:v>
                </c:pt>
                <c:pt idx="1">
                  <c:v>10</c:v>
                </c:pt>
                <c:pt idx="2">
                  <c:v>2</c:v>
                </c:pt>
                <c:pt idx="3">
                  <c:v>1</c:v>
                </c:pt>
              </c:numCache>
            </c:numRef>
          </c:val>
          <c:extLst>
            <c:ext xmlns:c16="http://schemas.microsoft.com/office/drawing/2014/chart" uri="{C3380CC4-5D6E-409C-BE32-E72D297353CC}">
              <c16:uniqueId val="{00000000-4FC2-44F3-ACBD-69246D646E21}"/>
            </c:ext>
          </c:extLst>
        </c:ser>
        <c:ser>
          <c:idx val="1"/>
          <c:order val="1"/>
          <c:tx>
            <c:strRef>
              <c:f>'Chart 12'!$B$5</c:f>
              <c:strCache>
                <c:ptCount val="1"/>
                <c:pt idx="0">
                  <c:v>Partially owned by Female </c:v>
                </c:pt>
              </c:strCache>
            </c:strRef>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0"/>
                  <c:y val="-3.90256094038402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A97-421D-A622-90F5ACD9C83D}"/>
                </c:ext>
              </c:extLst>
            </c:dLbl>
            <c:dLbl>
              <c:idx val="1"/>
              <c:layout>
                <c:manualLayout>
                  <c:x val="-5.9228003947980747E-17"/>
                  <c:y val="-4.336178822648928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A97-421D-A622-90F5ACD9C83D}"/>
                </c:ext>
              </c:extLst>
            </c:dLbl>
            <c:dLbl>
              <c:idx val="2"/>
              <c:layout>
                <c:manualLayout>
                  <c:x val="8.0766392938549751E-3"/>
                  <c:y val="-3.90256094038402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A97-421D-A622-90F5ACD9C83D}"/>
                </c:ext>
              </c:extLst>
            </c:dLbl>
            <c:dLbl>
              <c:idx val="3"/>
              <c:layout>
                <c:manualLayout>
                  <c:x val="4.8459835763129851E-3"/>
                  <c:y val="-4.76979670491382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A97-421D-A622-90F5ACD9C83D}"/>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12'!$C$3:$F$3</c:f>
              <c:strCache>
                <c:ptCount val="4"/>
                <c:pt idx="0">
                  <c:v>No Loss </c:v>
                </c:pt>
                <c:pt idx="1">
                  <c:v>Negligible Loss </c:v>
                </c:pt>
                <c:pt idx="2">
                  <c:v>Moderate Loss </c:v>
                </c:pt>
                <c:pt idx="3">
                  <c:v>Significant Loss </c:v>
                </c:pt>
              </c:strCache>
            </c:strRef>
          </c:cat>
          <c:val>
            <c:numRef>
              <c:f>'Chart 12'!$C$5:$F$5</c:f>
              <c:numCache>
                <c:formatCode>General</c:formatCode>
                <c:ptCount val="4"/>
                <c:pt idx="0">
                  <c:v>55</c:v>
                </c:pt>
                <c:pt idx="1">
                  <c:v>16</c:v>
                </c:pt>
                <c:pt idx="2">
                  <c:v>9</c:v>
                </c:pt>
                <c:pt idx="3">
                  <c:v>6</c:v>
                </c:pt>
              </c:numCache>
            </c:numRef>
          </c:val>
          <c:extLst>
            <c:ext xmlns:c16="http://schemas.microsoft.com/office/drawing/2014/chart" uri="{C3380CC4-5D6E-409C-BE32-E72D297353CC}">
              <c16:uniqueId val="{00000001-4FC2-44F3-ACBD-69246D646E21}"/>
            </c:ext>
          </c:extLst>
        </c:ser>
        <c:ser>
          <c:idx val="2"/>
          <c:order val="2"/>
          <c:tx>
            <c:strRef>
              <c:f>'Chart 12'!$B$6</c:f>
              <c:strCache>
                <c:ptCount val="1"/>
                <c:pt idx="0">
                  <c:v>Not owned by Female  </c:v>
                </c:pt>
              </c:strCache>
            </c:strRef>
          </c:tx>
          <c:spPr>
            <a:gradFill>
              <a:gsLst>
                <a:gs pos="100000">
                  <a:schemeClr val="accent3">
                    <a:alpha val="0"/>
                  </a:schemeClr>
                </a:gs>
                <a:gs pos="50000">
                  <a:schemeClr val="accent3"/>
                </a:gs>
              </a:gsLst>
              <a:lin ang="5400000" scaled="0"/>
            </a:gradFill>
            <a:ln>
              <a:noFill/>
            </a:ln>
            <a:effectLst/>
            <a:sp3d/>
          </c:spPr>
          <c:invertIfNegative val="0"/>
          <c:dLbls>
            <c:dLbl>
              <c:idx val="0"/>
              <c:layout>
                <c:manualLayout>
                  <c:x val="1.1307295011396965E-2"/>
                  <c:y val="-1.73447152905956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A97-421D-A622-90F5ACD9C83D}"/>
                </c:ext>
              </c:extLst>
            </c:dLbl>
            <c:dLbl>
              <c:idx val="1"/>
              <c:layout>
                <c:manualLayout>
                  <c:x val="1.2922622870168019E-2"/>
                  <c:y val="-3.90256094038402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4A97-421D-A622-90F5ACD9C83D}"/>
                </c:ext>
              </c:extLst>
            </c:dLbl>
            <c:dLbl>
              <c:idx val="2"/>
              <c:layout>
                <c:manualLayout>
                  <c:x val="9.6919671526259701E-3"/>
                  <c:y val="-3.468943058119136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4A97-421D-A622-90F5ACD9C83D}"/>
                </c:ext>
              </c:extLst>
            </c:dLbl>
            <c:dLbl>
              <c:idx val="3"/>
              <c:layout>
                <c:manualLayout>
                  <c:x val="1.292262287016796E-2"/>
                  <c:y val="-3.902560940384036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4A97-421D-A622-90F5ACD9C83D}"/>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12'!$C$3:$F$3</c:f>
              <c:strCache>
                <c:ptCount val="4"/>
                <c:pt idx="0">
                  <c:v>No Loss </c:v>
                </c:pt>
                <c:pt idx="1">
                  <c:v>Negligible Loss </c:v>
                </c:pt>
                <c:pt idx="2">
                  <c:v>Moderate Loss </c:v>
                </c:pt>
                <c:pt idx="3">
                  <c:v>Significant Loss </c:v>
                </c:pt>
              </c:strCache>
            </c:strRef>
          </c:cat>
          <c:val>
            <c:numRef>
              <c:f>'Chart 12'!$C$6:$F$6</c:f>
              <c:numCache>
                <c:formatCode>General</c:formatCode>
                <c:ptCount val="4"/>
                <c:pt idx="0">
                  <c:v>247</c:v>
                </c:pt>
                <c:pt idx="1">
                  <c:v>55</c:v>
                </c:pt>
                <c:pt idx="2">
                  <c:v>19</c:v>
                </c:pt>
                <c:pt idx="3">
                  <c:v>17</c:v>
                </c:pt>
              </c:numCache>
            </c:numRef>
          </c:val>
          <c:extLst>
            <c:ext xmlns:c16="http://schemas.microsoft.com/office/drawing/2014/chart" uri="{C3380CC4-5D6E-409C-BE32-E72D297353CC}">
              <c16:uniqueId val="{00000002-4FC2-44F3-ACBD-69246D646E21}"/>
            </c:ext>
          </c:extLst>
        </c:ser>
        <c:dLbls>
          <c:showLegendKey val="0"/>
          <c:showVal val="0"/>
          <c:showCatName val="0"/>
          <c:showSerName val="0"/>
          <c:showPercent val="0"/>
          <c:showBubbleSize val="0"/>
        </c:dLbls>
        <c:gapWidth val="150"/>
        <c:gapDepth val="0"/>
        <c:shape val="box"/>
        <c:axId val="-1183030736"/>
        <c:axId val="-1183037264"/>
        <c:axId val="0"/>
      </c:bar3DChart>
      <c:catAx>
        <c:axId val="-118303073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83037264"/>
        <c:crosses val="autoZero"/>
        <c:auto val="1"/>
        <c:lblAlgn val="ctr"/>
        <c:lblOffset val="100"/>
        <c:noMultiLvlLbl val="0"/>
      </c:catAx>
      <c:valAx>
        <c:axId val="-1183037264"/>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11830307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4358894268311728E-2"/>
          <c:y val="6.8836045056320405E-2"/>
          <c:w val="0.93128221146337653"/>
          <c:h val="0.61895132996918467"/>
        </c:manualLayout>
      </c:layout>
      <c:bar3DChart>
        <c:barDir val="col"/>
        <c:grouping val="clustered"/>
        <c:varyColors val="0"/>
        <c:ser>
          <c:idx val="0"/>
          <c:order val="0"/>
          <c:tx>
            <c:strRef>
              <c:f>'Chart 3'!$B$4</c:f>
              <c:strCache>
                <c:ptCount val="1"/>
                <c:pt idx="0">
                  <c:v>Fully owned by Female </c:v>
                </c:pt>
              </c:strCache>
            </c:strRef>
          </c:tx>
          <c:spPr>
            <a:gradFill>
              <a:gsLst>
                <a:gs pos="100000">
                  <a:schemeClr val="accent1">
                    <a:alpha val="0"/>
                  </a:schemeClr>
                </a:gs>
                <a:gs pos="50000">
                  <a:schemeClr val="accent1"/>
                </a:gs>
              </a:gsLst>
              <a:lin ang="5400000" scaled="0"/>
            </a:gradFill>
            <a:ln>
              <a:noFill/>
            </a:ln>
            <a:effectLst/>
            <a:sp3d/>
          </c:spPr>
          <c:invertIfNegative val="0"/>
          <c:dLbls>
            <c:dLbl>
              <c:idx val="0"/>
              <c:layout>
                <c:manualLayout>
                  <c:x val="0"/>
                  <c:y val="-5.105426882393188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02D-4D31-B4A0-9C651C17986F}"/>
                </c:ext>
              </c:extLst>
            </c:dLbl>
            <c:dLbl>
              <c:idx val="1"/>
              <c:layout>
                <c:manualLayout>
                  <c:x val="4.8100716082051485E-3"/>
                  <c:y val="-3.248908016068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02D-4D31-B4A0-9C651C17986F}"/>
                </c:ext>
              </c:extLst>
            </c:dLbl>
            <c:dLbl>
              <c:idx val="2"/>
              <c:layout>
                <c:manualLayout>
                  <c:x val="4.8100716082050314E-3"/>
                  <c:y val="-5.10542688239318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02D-4D31-B4A0-9C651C17986F}"/>
                </c:ext>
              </c:extLst>
            </c:dLbl>
            <c:dLbl>
              <c:idx val="3"/>
              <c:layout>
                <c:manualLayout>
                  <c:x val="6.4134288109401983E-3"/>
                  <c:y val="-1.856518866324794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02D-4D31-B4A0-9C651C17986F}"/>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3'!$C$3:$F$3</c:f>
              <c:strCache>
                <c:ptCount val="4"/>
                <c:pt idx="0">
                  <c:v>Company </c:v>
                </c:pt>
                <c:pt idx="1">
                  <c:v>Partnership </c:v>
                </c:pt>
                <c:pt idx="2">
                  <c:v>Sole Proprietorship</c:v>
                </c:pt>
                <c:pt idx="3">
                  <c:v>Others </c:v>
                </c:pt>
              </c:strCache>
            </c:strRef>
          </c:cat>
          <c:val>
            <c:numRef>
              <c:f>'Chart 3'!$C$4:$F$4</c:f>
              <c:numCache>
                <c:formatCode>General</c:formatCode>
                <c:ptCount val="4"/>
                <c:pt idx="0">
                  <c:v>17</c:v>
                </c:pt>
                <c:pt idx="1">
                  <c:v>5</c:v>
                </c:pt>
                <c:pt idx="2">
                  <c:v>26</c:v>
                </c:pt>
                <c:pt idx="3">
                  <c:v>18</c:v>
                </c:pt>
              </c:numCache>
            </c:numRef>
          </c:val>
          <c:extLst>
            <c:ext xmlns:c16="http://schemas.microsoft.com/office/drawing/2014/chart" uri="{C3380CC4-5D6E-409C-BE32-E72D297353CC}">
              <c16:uniqueId val="{00000000-6FF5-4626-AA48-965E1F25E3BE}"/>
            </c:ext>
          </c:extLst>
        </c:ser>
        <c:ser>
          <c:idx val="1"/>
          <c:order val="1"/>
          <c:tx>
            <c:strRef>
              <c:f>'Chart 3'!$B$5</c:f>
              <c:strCache>
                <c:ptCount val="1"/>
                <c:pt idx="0">
                  <c:v>Partially owned by Female </c:v>
                </c:pt>
              </c:strCache>
            </c:strRef>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0"/>
                  <c:y val="-4.641297165811990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02D-4D31-B4A0-9C651C17986F}"/>
                </c:ext>
              </c:extLst>
            </c:dLbl>
            <c:dLbl>
              <c:idx val="1"/>
              <c:layout>
                <c:manualLayout>
                  <c:x val="9.6201432164102398E-3"/>
                  <c:y val="-3.713037732649588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02D-4D31-B4A0-9C651C17986F}"/>
                </c:ext>
              </c:extLst>
            </c:dLbl>
            <c:dLbl>
              <c:idx val="2"/>
              <c:layout>
                <c:manualLayout>
                  <c:x val="8.0167860136752481E-3"/>
                  <c:y val="-2.320648582905993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902D-4D31-B4A0-9C651C17986F}"/>
                </c:ext>
              </c:extLst>
            </c:dLbl>
            <c:dLbl>
              <c:idx val="3"/>
              <c:layout>
                <c:manualLayout>
                  <c:x val="-1.6033572027350496E-3"/>
                  <c:y val="-1.392389149743595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902D-4D31-B4A0-9C651C17986F}"/>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3'!$C$3:$F$3</c:f>
              <c:strCache>
                <c:ptCount val="4"/>
                <c:pt idx="0">
                  <c:v>Company </c:v>
                </c:pt>
                <c:pt idx="1">
                  <c:v>Partnership </c:v>
                </c:pt>
                <c:pt idx="2">
                  <c:v>Sole Proprietorship</c:v>
                </c:pt>
                <c:pt idx="3">
                  <c:v>Others </c:v>
                </c:pt>
              </c:strCache>
            </c:strRef>
          </c:cat>
          <c:val>
            <c:numRef>
              <c:f>'Chart 3'!$C$5:$F$5</c:f>
              <c:numCache>
                <c:formatCode>General</c:formatCode>
                <c:ptCount val="4"/>
                <c:pt idx="0">
                  <c:v>45</c:v>
                </c:pt>
                <c:pt idx="1">
                  <c:v>21</c:v>
                </c:pt>
                <c:pt idx="2">
                  <c:v>0</c:v>
                </c:pt>
                <c:pt idx="3">
                  <c:v>20</c:v>
                </c:pt>
              </c:numCache>
            </c:numRef>
          </c:val>
          <c:extLst>
            <c:ext xmlns:c16="http://schemas.microsoft.com/office/drawing/2014/chart" uri="{C3380CC4-5D6E-409C-BE32-E72D297353CC}">
              <c16:uniqueId val="{00000001-6FF5-4626-AA48-965E1F25E3BE}"/>
            </c:ext>
          </c:extLst>
        </c:ser>
        <c:ser>
          <c:idx val="2"/>
          <c:order val="2"/>
          <c:tx>
            <c:strRef>
              <c:f>'Chart 3'!$B$6</c:f>
              <c:strCache>
                <c:ptCount val="1"/>
                <c:pt idx="0">
                  <c:v>Not owned by Female  </c:v>
                </c:pt>
              </c:strCache>
            </c:strRef>
          </c:tx>
          <c:spPr>
            <a:gradFill>
              <a:gsLst>
                <a:gs pos="100000">
                  <a:schemeClr val="accent3">
                    <a:alpha val="0"/>
                  </a:schemeClr>
                </a:gs>
                <a:gs pos="50000">
                  <a:schemeClr val="accent3"/>
                </a:gs>
              </a:gsLst>
              <a:lin ang="5400000" scaled="0"/>
            </a:gradFill>
            <a:ln>
              <a:noFill/>
            </a:ln>
            <a:effectLst/>
            <a:sp3d/>
          </c:spPr>
          <c:invertIfNegative val="0"/>
          <c:dLbls>
            <c:dLbl>
              <c:idx val="0"/>
              <c:layout>
                <c:manualLayout>
                  <c:x val="1.2826857621880367E-2"/>
                  <c:y val="-1.392389149743596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02D-4D31-B4A0-9C651C17986F}"/>
                </c:ext>
              </c:extLst>
            </c:dLbl>
            <c:dLbl>
              <c:idx val="1"/>
              <c:layout>
                <c:manualLayout>
                  <c:x val="9.6201432164102971E-3"/>
                  <c:y val="-4.641297165811986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02D-4D31-B4A0-9C651C17986F}"/>
                </c:ext>
              </c:extLst>
            </c:dLbl>
            <c:dLbl>
              <c:idx val="2"/>
              <c:layout>
                <c:manualLayout>
                  <c:x val="8.0167860136752481E-3"/>
                  <c:y val="-2.32064858290599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902D-4D31-B4A0-9C651C17986F}"/>
                </c:ext>
              </c:extLst>
            </c:dLbl>
            <c:dLbl>
              <c:idx val="3"/>
              <c:layout>
                <c:manualLayout>
                  <c:x val="6.4134288109401983E-3"/>
                  <c:y val="-2.320648582905993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902D-4D31-B4A0-9C651C17986F}"/>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3'!$C$3:$F$3</c:f>
              <c:strCache>
                <c:ptCount val="4"/>
                <c:pt idx="0">
                  <c:v>Company </c:v>
                </c:pt>
                <c:pt idx="1">
                  <c:v>Partnership </c:v>
                </c:pt>
                <c:pt idx="2">
                  <c:v>Sole Proprietorship</c:v>
                </c:pt>
                <c:pt idx="3">
                  <c:v>Others </c:v>
                </c:pt>
              </c:strCache>
            </c:strRef>
          </c:cat>
          <c:val>
            <c:numRef>
              <c:f>'Chart 3'!$C$6:$F$6</c:f>
              <c:numCache>
                <c:formatCode>General</c:formatCode>
                <c:ptCount val="4"/>
                <c:pt idx="0">
                  <c:v>127</c:v>
                </c:pt>
                <c:pt idx="1">
                  <c:v>27</c:v>
                </c:pt>
                <c:pt idx="2">
                  <c:v>105</c:v>
                </c:pt>
                <c:pt idx="3">
                  <c:v>79</c:v>
                </c:pt>
              </c:numCache>
            </c:numRef>
          </c:val>
          <c:extLst>
            <c:ext xmlns:c16="http://schemas.microsoft.com/office/drawing/2014/chart" uri="{C3380CC4-5D6E-409C-BE32-E72D297353CC}">
              <c16:uniqueId val="{00000002-6FF5-4626-AA48-965E1F25E3BE}"/>
            </c:ext>
          </c:extLst>
        </c:ser>
        <c:dLbls>
          <c:showLegendKey val="0"/>
          <c:showVal val="0"/>
          <c:showCatName val="0"/>
          <c:showSerName val="0"/>
          <c:showPercent val="0"/>
          <c:showBubbleSize val="0"/>
        </c:dLbls>
        <c:gapWidth val="150"/>
        <c:gapDepth val="0"/>
        <c:shape val="box"/>
        <c:axId val="-1222106160"/>
        <c:axId val="-1532790864"/>
        <c:axId val="0"/>
      </c:bar3DChart>
      <c:catAx>
        <c:axId val="-12221061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532790864"/>
        <c:crosses val="autoZero"/>
        <c:auto val="1"/>
        <c:lblAlgn val="ctr"/>
        <c:lblOffset val="100"/>
        <c:noMultiLvlLbl val="0"/>
      </c:catAx>
      <c:valAx>
        <c:axId val="-1532790864"/>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1222106160"/>
        <c:crosses val="autoZero"/>
        <c:crossBetween val="between"/>
      </c:valAx>
      <c:spPr>
        <a:noFill/>
        <a:ln>
          <a:noFill/>
        </a:ln>
        <a:effectLst/>
      </c:spPr>
    </c:plotArea>
    <c:legend>
      <c:legendPos val="b"/>
      <c:layout>
        <c:manualLayout>
          <c:xMode val="edge"/>
          <c:yMode val="edge"/>
          <c:x val="0.11187361757784489"/>
          <c:y val="0.84002837404031128"/>
          <c:w val="0.77625276484431027"/>
          <c:h val="6.541876484008236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'Chart 4'!$B$3</c:f>
              <c:strCache>
                <c:ptCount val="1"/>
                <c:pt idx="0">
                  <c:v>Fully owned by Female </c:v>
                </c:pt>
              </c:strCache>
            </c:strRef>
          </c:tx>
          <c:spPr>
            <a:gradFill>
              <a:gsLst>
                <a:gs pos="100000">
                  <a:schemeClr val="accent1">
                    <a:alpha val="0"/>
                  </a:schemeClr>
                </a:gs>
                <a:gs pos="50000">
                  <a:schemeClr val="accent1"/>
                </a:gs>
              </a:gsLst>
              <a:lin ang="5400000" scaled="0"/>
            </a:gradFill>
            <a:ln>
              <a:noFill/>
            </a:ln>
            <a:effectLst/>
            <a:sp3d/>
          </c:spPr>
          <c:invertIfNegative val="0"/>
          <c:dLbls>
            <c:dLbl>
              <c:idx val="0"/>
              <c:layout>
                <c:manualLayout>
                  <c:x val="9.179094984600308E-3"/>
                  <c:y val="-3.359415091444873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466-41D4-82EE-B49E1F6F62F2}"/>
                </c:ext>
              </c:extLst>
            </c:dLbl>
            <c:dLbl>
              <c:idx val="1"/>
              <c:layout>
                <c:manualLayout>
                  <c:x val="3.0596983282001073E-3"/>
                  <c:y val="-4.199268864306090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466-41D4-82EE-B49E1F6F62F2}"/>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4'!$C$2:$G$2</c:f>
              <c:strCache>
                <c:ptCount val="5"/>
                <c:pt idx="0">
                  <c:v>Very satisfied </c:v>
                </c:pt>
                <c:pt idx="1">
                  <c:v>Satisfied </c:v>
                </c:pt>
                <c:pt idx="2">
                  <c:v>Neutral </c:v>
                </c:pt>
                <c:pt idx="3">
                  <c:v>Dissatisfied </c:v>
                </c:pt>
                <c:pt idx="4">
                  <c:v>Very Dissatisfied </c:v>
                </c:pt>
              </c:strCache>
            </c:strRef>
          </c:cat>
          <c:val>
            <c:numRef>
              <c:f>'Chart 4'!$C$3:$G$3</c:f>
              <c:numCache>
                <c:formatCode>General</c:formatCode>
                <c:ptCount val="5"/>
                <c:pt idx="0">
                  <c:v>42</c:v>
                </c:pt>
                <c:pt idx="1">
                  <c:v>24</c:v>
                </c:pt>
              </c:numCache>
            </c:numRef>
          </c:val>
          <c:extLst>
            <c:ext xmlns:c16="http://schemas.microsoft.com/office/drawing/2014/chart" uri="{C3380CC4-5D6E-409C-BE32-E72D297353CC}">
              <c16:uniqueId val="{00000000-D44A-4042-8CC3-13CBF98009E5}"/>
            </c:ext>
          </c:extLst>
        </c:ser>
        <c:ser>
          <c:idx val="1"/>
          <c:order val="1"/>
          <c:tx>
            <c:strRef>
              <c:f>'Chart 4'!$B$4</c:f>
              <c:strCache>
                <c:ptCount val="1"/>
                <c:pt idx="0">
                  <c:v>Partially owned by Female </c:v>
                </c:pt>
              </c:strCache>
            </c:strRef>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4.589547492300161E-3"/>
                  <c:y val="-3.779341977875474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466-41D4-82EE-B49E1F6F62F2}"/>
                </c:ext>
              </c:extLst>
            </c:dLbl>
            <c:dLbl>
              <c:idx val="1"/>
              <c:layout>
                <c:manualLayout>
                  <c:x val="-1.5298491641000537E-3"/>
                  <c:y val="-3.359415091444865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466-41D4-82EE-B49E1F6F62F2}"/>
                </c:ext>
              </c:extLst>
            </c:dLbl>
            <c:dLbl>
              <c:idx val="2"/>
              <c:layout>
                <c:manualLayout>
                  <c:x val="1.0708944148700375E-2"/>
                  <c:y val="-3.359415091444865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466-41D4-82EE-B49E1F6F62F2}"/>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4'!$C$2:$G$2</c:f>
              <c:strCache>
                <c:ptCount val="5"/>
                <c:pt idx="0">
                  <c:v>Very satisfied </c:v>
                </c:pt>
                <c:pt idx="1">
                  <c:v>Satisfied </c:v>
                </c:pt>
                <c:pt idx="2">
                  <c:v>Neutral </c:v>
                </c:pt>
                <c:pt idx="3">
                  <c:v>Dissatisfied </c:v>
                </c:pt>
                <c:pt idx="4">
                  <c:v>Very Dissatisfied </c:v>
                </c:pt>
              </c:strCache>
            </c:strRef>
          </c:cat>
          <c:val>
            <c:numRef>
              <c:f>'Chart 4'!$C$4:$G$4</c:f>
              <c:numCache>
                <c:formatCode>General</c:formatCode>
                <c:ptCount val="5"/>
                <c:pt idx="0">
                  <c:v>49</c:v>
                </c:pt>
                <c:pt idx="1">
                  <c:v>34</c:v>
                </c:pt>
                <c:pt idx="2">
                  <c:v>3</c:v>
                </c:pt>
              </c:numCache>
            </c:numRef>
          </c:val>
          <c:extLst>
            <c:ext xmlns:c16="http://schemas.microsoft.com/office/drawing/2014/chart" uri="{C3380CC4-5D6E-409C-BE32-E72D297353CC}">
              <c16:uniqueId val="{00000001-D44A-4042-8CC3-13CBF98009E5}"/>
            </c:ext>
          </c:extLst>
        </c:ser>
        <c:ser>
          <c:idx val="2"/>
          <c:order val="2"/>
          <c:tx>
            <c:strRef>
              <c:f>'Chart 4'!$B$5</c:f>
              <c:strCache>
                <c:ptCount val="1"/>
                <c:pt idx="0">
                  <c:v>Not owned by Female  </c:v>
                </c:pt>
              </c:strCache>
            </c:strRef>
          </c:tx>
          <c:spPr>
            <a:gradFill>
              <a:gsLst>
                <a:gs pos="100000">
                  <a:schemeClr val="accent3">
                    <a:alpha val="0"/>
                  </a:schemeClr>
                </a:gs>
                <a:gs pos="50000">
                  <a:schemeClr val="accent3"/>
                </a:gs>
              </a:gsLst>
              <a:lin ang="5400000" scaled="0"/>
            </a:gradFill>
            <a:ln>
              <a:noFill/>
            </a:ln>
            <a:effectLst/>
            <a:sp3d/>
          </c:spPr>
          <c:invertIfNegative val="0"/>
          <c:dLbls>
            <c:dLbl>
              <c:idx val="0"/>
              <c:layout>
                <c:manualLayout>
                  <c:x val="2.1417888297400749E-2"/>
                  <c:y val="-3.779341977875474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466-41D4-82EE-B49E1F6F62F2}"/>
                </c:ext>
              </c:extLst>
            </c:dLbl>
            <c:dLbl>
              <c:idx val="1"/>
              <c:layout>
                <c:manualLayout>
                  <c:x val="1.3768642476900482E-2"/>
                  <c:y val="-4.61919575073669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466-41D4-82EE-B49E1F6F62F2}"/>
                </c:ext>
              </c:extLst>
            </c:dLbl>
            <c:dLbl>
              <c:idx val="2"/>
              <c:layout>
                <c:manualLayout>
                  <c:x val="1.5298491641000537E-2"/>
                  <c:y val="-4.619195750736698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466-41D4-82EE-B49E1F6F62F2}"/>
                </c:ext>
              </c:extLst>
            </c:dLbl>
            <c:dLbl>
              <c:idx val="3"/>
              <c:layout>
                <c:manualLayout>
                  <c:x val="7.6492458205001555E-3"/>
                  <c:y val="-4.619195750736698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466-41D4-82EE-B49E1F6F62F2}"/>
                </c:ext>
              </c:extLst>
            </c:dLbl>
            <c:dLbl>
              <c:idx val="4"/>
              <c:layout>
                <c:manualLayout>
                  <c:x val="4.589547492300161E-3"/>
                  <c:y val="-4.199268864306082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4466-41D4-82EE-B49E1F6F62F2}"/>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4'!$C$2:$G$2</c:f>
              <c:strCache>
                <c:ptCount val="5"/>
                <c:pt idx="0">
                  <c:v>Very satisfied </c:v>
                </c:pt>
                <c:pt idx="1">
                  <c:v>Satisfied </c:v>
                </c:pt>
                <c:pt idx="2">
                  <c:v>Neutral </c:v>
                </c:pt>
                <c:pt idx="3">
                  <c:v>Dissatisfied </c:v>
                </c:pt>
                <c:pt idx="4">
                  <c:v>Very Dissatisfied </c:v>
                </c:pt>
              </c:strCache>
            </c:strRef>
          </c:cat>
          <c:val>
            <c:numRef>
              <c:f>'Chart 4'!$C$5:$G$5</c:f>
              <c:numCache>
                <c:formatCode>General</c:formatCode>
                <c:ptCount val="5"/>
                <c:pt idx="0">
                  <c:v>214</c:v>
                </c:pt>
                <c:pt idx="1">
                  <c:v>109</c:v>
                </c:pt>
                <c:pt idx="2">
                  <c:v>7</c:v>
                </c:pt>
                <c:pt idx="3">
                  <c:v>7</c:v>
                </c:pt>
                <c:pt idx="4">
                  <c:v>1</c:v>
                </c:pt>
              </c:numCache>
            </c:numRef>
          </c:val>
          <c:extLst>
            <c:ext xmlns:c16="http://schemas.microsoft.com/office/drawing/2014/chart" uri="{C3380CC4-5D6E-409C-BE32-E72D297353CC}">
              <c16:uniqueId val="{00000002-D44A-4042-8CC3-13CBF98009E5}"/>
            </c:ext>
          </c:extLst>
        </c:ser>
        <c:dLbls>
          <c:showLegendKey val="0"/>
          <c:showVal val="0"/>
          <c:showCatName val="0"/>
          <c:showSerName val="0"/>
          <c:showPercent val="0"/>
          <c:showBubbleSize val="0"/>
        </c:dLbls>
        <c:gapWidth val="150"/>
        <c:gapDepth val="0"/>
        <c:shape val="box"/>
        <c:axId val="-1184897408"/>
        <c:axId val="-1184906656"/>
        <c:axId val="0"/>
      </c:bar3DChart>
      <c:catAx>
        <c:axId val="-118489740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84906656"/>
        <c:crosses val="autoZero"/>
        <c:auto val="1"/>
        <c:lblAlgn val="ctr"/>
        <c:lblOffset val="100"/>
        <c:noMultiLvlLbl val="0"/>
      </c:catAx>
      <c:valAx>
        <c:axId val="-1184906656"/>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1184897408"/>
        <c:crosses val="autoZero"/>
        <c:crossBetween val="between"/>
        <c:majorUnit val="25"/>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'Chart 5'!$B$3</c:f>
              <c:strCache>
                <c:ptCount val="1"/>
                <c:pt idx="0">
                  <c:v>Fully owned by Female </c:v>
                </c:pt>
              </c:strCache>
            </c:strRef>
          </c:tx>
          <c:spPr>
            <a:gradFill>
              <a:gsLst>
                <a:gs pos="100000">
                  <a:schemeClr val="accent1">
                    <a:alpha val="0"/>
                  </a:schemeClr>
                </a:gs>
                <a:gs pos="50000">
                  <a:schemeClr val="accent1"/>
                </a:gs>
              </a:gsLst>
              <a:lin ang="5400000" scaled="0"/>
            </a:gradFill>
            <a:ln>
              <a:noFill/>
            </a:ln>
            <a:effectLst/>
            <a:sp3d/>
          </c:spPr>
          <c:invertIfNegative val="0"/>
          <c:dLbls>
            <c:dLbl>
              <c:idx val="0"/>
              <c:layout>
                <c:manualLayout>
                  <c:x val="1.5655789591118854E-3"/>
                  <c:y val="-2.867632780429648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22E-4275-8F5C-0DA8F16F3A72}"/>
                </c:ext>
              </c:extLst>
            </c:dLbl>
            <c:dLbl>
              <c:idx val="1"/>
              <c:layout>
                <c:manualLayout>
                  <c:x val="7.8278947955594258E-3"/>
                  <c:y val="-1.638647303102663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22E-4275-8F5C-0DA8F16F3A72}"/>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5'!$C$2:$G$2</c:f>
              <c:strCache>
                <c:ptCount val="5"/>
                <c:pt idx="0">
                  <c:v>Very Reliable </c:v>
                </c:pt>
                <c:pt idx="1">
                  <c:v>Reliable </c:v>
                </c:pt>
                <c:pt idx="2">
                  <c:v>Neutral </c:v>
                </c:pt>
                <c:pt idx="3">
                  <c:v>Unreliable </c:v>
                </c:pt>
                <c:pt idx="4">
                  <c:v>Very unreliable </c:v>
                </c:pt>
              </c:strCache>
            </c:strRef>
          </c:cat>
          <c:val>
            <c:numRef>
              <c:f>'Chart 5'!$C$3:$G$3</c:f>
              <c:numCache>
                <c:formatCode>General</c:formatCode>
                <c:ptCount val="5"/>
                <c:pt idx="0">
                  <c:v>50</c:v>
                </c:pt>
                <c:pt idx="1">
                  <c:v>16</c:v>
                </c:pt>
              </c:numCache>
            </c:numRef>
          </c:val>
          <c:extLst>
            <c:ext xmlns:c16="http://schemas.microsoft.com/office/drawing/2014/chart" uri="{C3380CC4-5D6E-409C-BE32-E72D297353CC}">
              <c16:uniqueId val="{00000000-D3A7-42B8-AB6A-CFA5539F0744}"/>
            </c:ext>
          </c:extLst>
        </c:ser>
        <c:ser>
          <c:idx val="1"/>
          <c:order val="1"/>
          <c:tx>
            <c:strRef>
              <c:f>'Chart 5'!$B$4</c:f>
              <c:strCache>
                <c:ptCount val="1"/>
                <c:pt idx="0">
                  <c:v>Partially owned by Female </c:v>
                </c:pt>
              </c:strCache>
            </c:strRef>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1.5655789591118708E-3"/>
                  <c:y val="-2.457970954653984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22E-4275-8F5C-0DA8F16F3A72}"/>
                </c:ext>
              </c:extLst>
            </c:dLbl>
            <c:dLbl>
              <c:idx val="1"/>
              <c:layout>
                <c:manualLayout>
                  <c:x val="3.1311579182237708E-3"/>
                  <c:y val="-3.68695643198098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22E-4275-8F5C-0DA8F16F3A72}"/>
                </c:ext>
              </c:extLst>
            </c:dLbl>
            <c:dLbl>
              <c:idx val="2"/>
              <c:layout>
                <c:manualLayout>
                  <c:x val="-3.131157918223828E-3"/>
                  <c:y val="-3.68695643198098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22E-4275-8F5C-0DA8F16F3A72}"/>
                </c:ext>
              </c:extLst>
            </c:dLbl>
            <c:dLbl>
              <c:idx val="3"/>
              <c:layout>
                <c:manualLayout>
                  <c:x val="6.2623158364475415E-3"/>
                  <c:y val="-4.09661825775664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22E-4275-8F5C-0DA8F16F3A72}"/>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5'!$C$2:$G$2</c:f>
              <c:strCache>
                <c:ptCount val="5"/>
                <c:pt idx="0">
                  <c:v>Very Reliable </c:v>
                </c:pt>
                <c:pt idx="1">
                  <c:v>Reliable </c:v>
                </c:pt>
                <c:pt idx="2">
                  <c:v>Neutral </c:v>
                </c:pt>
                <c:pt idx="3">
                  <c:v>Unreliable </c:v>
                </c:pt>
                <c:pt idx="4">
                  <c:v>Very unreliable </c:v>
                </c:pt>
              </c:strCache>
            </c:strRef>
          </c:cat>
          <c:val>
            <c:numRef>
              <c:f>'Chart 5'!$C$4:$G$4</c:f>
              <c:numCache>
                <c:formatCode>General</c:formatCode>
                <c:ptCount val="5"/>
                <c:pt idx="0">
                  <c:v>51</c:v>
                </c:pt>
                <c:pt idx="1">
                  <c:v>32</c:v>
                </c:pt>
                <c:pt idx="2">
                  <c:v>2</c:v>
                </c:pt>
                <c:pt idx="3">
                  <c:v>1</c:v>
                </c:pt>
              </c:numCache>
            </c:numRef>
          </c:val>
          <c:extLst>
            <c:ext xmlns:c16="http://schemas.microsoft.com/office/drawing/2014/chart" uri="{C3380CC4-5D6E-409C-BE32-E72D297353CC}">
              <c16:uniqueId val="{00000001-D3A7-42B8-AB6A-CFA5539F0744}"/>
            </c:ext>
          </c:extLst>
        </c:ser>
        <c:ser>
          <c:idx val="2"/>
          <c:order val="2"/>
          <c:tx>
            <c:strRef>
              <c:f>'Chart 5'!$B$5</c:f>
              <c:strCache>
                <c:ptCount val="1"/>
                <c:pt idx="0">
                  <c:v>Not owned by Female  </c:v>
                </c:pt>
              </c:strCache>
            </c:strRef>
          </c:tx>
          <c:spPr>
            <a:gradFill>
              <a:gsLst>
                <a:gs pos="100000">
                  <a:schemeClr val="accent3">
                    <a:alpha val="0"/>
                  </a:schemeClr>
                </a:gs>
                <a:gs pos="50000">
                  <a:schemeClr val="accent3"/>
                </a:gs>
              </a:gsLst>
              <a:lin ang="5400000" scaled="0"/>
            </a:gradFill>
            <a:ln>
              <a:noFill/>
            </a:ln>
            <a:effectLst/>
            <a:sp3d/>
          </c:spPr>
          <c:invertIfNegative val="0"/>
          <c:dLbls>
            <c:dLbl>
              <c:idx val="0"/>
              <c:layout>
                <c:manualLayout>
                  <c:x val="6.2623158364475415E-3"/>
                  <c:y val="-1.228985477326992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B22E-4275-8F5C-0DA8F16F3A72}"/>
                </c:ext>
              </c:extLst>
            </c:dLbl>
            <c:dLbl>
              <c:idx val="1"/>
              <c:layout>
                <c:manualLayout>
                  <c:x val="1.2524631672895083E-2"/>
                  <c:y val="-3.686956431980976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22E-4275-8F5C-0DA8F16F3A72}"/>
                </c:ext>
              </c:extLst>
            </c:dLbl>
            <c:dLbl>
              <c:idx val="2"/>
              <c:layout>
                <c:manualLayout>
                  <c:x val="1.2524631672895083E-2"/>
                  <c:y val="-3.2772946062053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B22E-4275-8F5C-0DA8F16F3A72}"/>
                </c:ext>
              </c:extLst>
            </c:dLbl>
            <c:dLbl>
              <c:idx val="3"/>
              <c:layout>
                <c:manualLayout>
                  <c:x val="4.6967368773356555E-3"/>
                  <c:y val="-3.2772946062053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22E-4275-8F5C-0DA8F16F3A72}"/>
                </c:ext>
              </c:extLst>
            </c:dLbl>
            <c:dLbl>
              <c:idx val="4"/>
              <c:layout>
                <c:manualLayout>
                  <c:x val="1.0959052713783082E-2"/>
                  <c:y val="-1.638647303102671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B22E-4275-8F5C-0DA8F16F3A72}"/>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5'!$C$2:$G$2</c:f>
              <c:strCache>
                <c:ptCount val="5"/>
                <c:pt idx="0">
                  <c:v>Very Reliable </c:v>
                </c:pt>
                <c:pt idx="1">
                  <c:v>Reliable </c:v>
                </c:pt>
                <c:pt idx="2">
                  <c:v>Neutral </c:v>
                </c:pt>
                <c:pt idx="3">
                  <c:v>Unreliable </c:v>
                </c:pt>
                <c:pt idx="4">
                  <c:v>Very unreliable </c:v>
                </c:pt>
              </c:strCache>
            </c:strRef>
          </c:cat>
          <c:val>
            <c:numRef>
              <c:f>'Chart 5'!$C$5:$G$5</c:f>
              <c:numCache>
                <c:formatCode>General</c:formatCode>
                <c:ptCount val="5"/>
                <c:pt idx="0">
                  <c:v>221</c:v>
                </c:pt>
                <c:pt idx="1">
                  <c:v>101</c:v>
                </c:pt>
                <c:pt idx="2">
                  <c:v>11</c:v>
                </c:pt>
                <c:pt idx="3">
                  <c:v>4</c:v>
                </c:pt>
                <c:pt idx="4">
                  <c:v>1</c:v>
                </c:pt>
              </c:numCache>
            </c:numRef>
          </c:val>
          <c:extLst>
            <c:ext xmlns:c16="http://schemas.microsoft.com/office/drawing/2014/chart" uri="{C3380CC4-5D6E-409C-BE32-E72D297353CC}">
              <c16:uniqueId val="{00000002-D3A7-42B8-AB6A-CFA5539F0744}"/>
            </c:ext>
          </c:extLst>
        </c:ser>
        <c:dLbls>
          <c:showLegendKey val="0"/>
          <c:showVal val="0"/>
          <c:showCatName val="0"/>
          <c:showSerName val="0"/>
          <c:showPercent val="0"/>
          <c:showBubbleSize val="0"/>
        </c:dLbls>
        <c:gapWidth val="150"/>
        <c:gapDepth val="0"/>
        <c:shape val="box"/>
        <c:axId val="-1184900128"/>
        <c:axId val="-1184906112"/>
        <c:axId val="0"/>
      </c:bar3DChart>
      <c:catAx>
        <c:axId val="-118490012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84906112"/>
        <c:crosses val="autoZero"/>
        <c:auto val="1"/>
        <c:lblAlgn val="ctr"/>
        <c:lblOffset val="100"/>
        <c:noMultiLvlLbl val="0"/>
      </c:catAx>
      <c:valAx>
        <c:axId val="-1184906112"/>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1184900128"/>
        <c:crosses val="autoZero"/>
        <c:crossBetween val="between"/>
        <c:majorUnit val="25"/>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048834435470701E-2"/>
          <c:y val="9.1960348435587924E-2"/>
          <c:w val="0.96390233112905854"/>
          <c:h val="0.69841287331541124"/>
        </c:manualLayout>
      </c:layout>
      <c:barChart>
        <c:barDir val="col"/>
        <c:grouping val="clustered"/>
        <c:varyColors val="0"/>
        <c:ser>
          <c:idx val="0"/>
          <c:order val="0"/>
          <c:tx>
            <c:strRef>
              <c:f>'Chart 6'!$B$4</c:f>
              <c:strCache>
                <c:ptCount val="1"/>
                <c:pt idx="0">
                  <c:v>Fully owned by Female </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'Chart 6'!$C$3:$D$3</c:f>
              <c:strCache>
                <c:ptCount val="2"/>
                <c:pt idx="0">
                  <c:v>Yes </c:v>
                </c:pt>
                <c:pt idx="1">
                  <c:v>No </c:v>
                </c:pt>
              </c:strCache>
            </c:strRef>
          </c:cat>
          <c:val>
            <c:numRef>
              <c:f>'Chart 6'!$C$4:$D$4</c:f>
              <c:numCache>
                <c:formatCode>General</c:formatCode>
                <c:ptCount val="2"/>
                <c:pt idx="0">
                  <c:v>13</c:v>
                </c:pt>
                <c:pt idx="1">
                  <c:v>53</c:v>
                </c:pt>
              </c:numCache>
            </c:numRef>
          </c:val>
          <c:extLst>
            <c:ext xmlns:c16="http://schemas.microsoft.com/office/drawing/2014/chart" uri="{C3380CC4-5D6E-409C-BE32-E72D297353CC}">
              <c16:uniqueId val="{00000000-8832-4B4E-9E7A-BB089FB755F6}"/>
            </c:ext>
          </c:extLst>
        </c:ser>
        <c:ser>
          <c:idx val="1"/>
          <c:order val="1"/>
          <c:tx>
            <c:strRef>
              <c:f>'Chart 6'!$B$5</c:f>
              <c:strCache>
                <c:ptCount val="1"/>
                <c:pt idx="0">
                  <c:v>Partially owned by Female </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'Chart 6'!$C$3:$D$3</c:f>
              <c:strCache>
                <c:ptCount val="2"/>
                <c:pt idx="0">
                  <c:v>Yes </c:v>
                </c:pt>
                <c:pt idx="1">
                  <c:v>No </c:v>
                </c:pt>
              </c:strCache>
            </c:strRef>
          </c:cat>
          <c:val>
            <c:numRef>
              <c:f>'Chart 6'!$C$5:$D$5</c:f>
              <c:numCache>
                <c:formatCode>General</c:formatCode>
                <c:ptCount val="2"/>
                <c:pt idx="0">
                  <c:v>20</c:v>
                </c:pt>
                <c:pt idx="1">
                  <c:v>66</c:v>
                </c:pt>
              </c:numCache>
            </c:numRef>
          </c:val>
          <c:extLst>
            <c:ext xmlns:c16="http://schemas.microsoft.com/office/drawing/2014/chart" uri="{C3380CC4-5D6E-409C-BE32-E72D297353CC}">
              <c16:uniqueId val="{00000001-8832-4B4E-9E7A-BB089FB755F6}"/>
            </c:ext>
          </c:extLst>
        </c:ser>
        <c:ser>
          <c:idx val="2"/>
          <c:order val="2"/>
          <c:tx>
            <c:strRef>
              <c:f>'Chart 6'!$B$6</c:f>
              <c:strCache>
                <c:ptCount val="1"/>
                <c:pt idx="0">
                  <c:v>Not owned by Female  </c:v>
                </c:pt>
              </c:strCache>
            </c:strRef>
          </c:tx>
          <c:spPr>
            <a:gradFill flip="none" rotWithShape="1">
              <a:gsLst>
                <a:gs pos="0">
                  <a:schemeClr val="accent3"/>
                </a:gs>
                <a:gs pos="75000">
                  <a:schemeClr val="accent3">
                    <a:lumMod val="60000"/>
                    <a:lumOff val="40000"/>
                  </a:schemeClr>
                </a:gs>
                <a:gs pos="51000">
                  <a:schemeClr val="accent3">
                    <a:alpha val="75000"/>
                  </a:schemeClr>
                </a:gs>
                <a:gs pos="100000">
                  <a:schemeClr val="accent3">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'Chart 6'!$C$3:$D$3</c:f>
              <c:strCache>
                <c:ptCount val="2"/>
                <c:pt idx="0">
                  <c:v>Yes </c:v>
                </c:pt>
                <c:pt idx="1">
                  <c:v>No </c:v>
                </c:pt>
              </c:strCache>
            </c:strRef>
          </c:cat>
          <c:val>
            <c:numRef>
              <c:f>'Chart 6'!$C$6:$D$6</c:f>
              <c:numCache>
                <c:formatCode>General</c:formatCode>
                <c:ptCount val="2"/>
                <c:pt idx="0">
                  <c:v>62</c:v>
                </c:pt>
                <c:pt idx="1">
                  <c:v>276</c:v>
                </c:pt>
              </c:numCache>
            </c:numRef>
          </c:val>
          <c:extLst>
            <c:ext xmlns:c16="http://schemas.microsoft.com/office/drawing/2014/chart" uri="{C3380CC4-5D6E-409C-BE32-E72D297353CC}">
              <c16:uniqueId val="{00000002-8832-4B4E-9E7A-BB089FB755F6}"/>
            </c:ext>
          </c:extLst>
        </c:ser>
        <c:dLbls>
          <c:showLegendKey val="0"/>
          <c:showVal val="0"/>
          <c:showCatName val="0"/>
          <c:showSerName val="0"/>
          <c:showPercent val="0"/>
          <c:showBubbleSize val="0"/>
        </c:dLbls>
        <c:gapWidth val="355"/>
        <c:overlap val="-70"/>
        <c:axId val="-1184892512"/>
        <c:axId val="-1184899040"/>
      </c:barChart>
      <c:catAx>
        <c:axId val="-1184892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84899040"/>
        <c:crosses val="autoZero"/>
        <c:auto val="1"/>
        <c:lblAlgn val="ctr"/>
        <c:lblOffset val="100"/>
        <c:noMultiLvlLbl val="0"/>
      </c:catAx>
      <c:valAx>
        <c:axId val="-1184899040"/>
        <c:scaling>
          <c:orientation val="minMax"/>
        </c:scaling>
        <c:delete val="1"/>
        <c:axPos val="l"/>
        <c:numFmt formatCode="General" sourceLinked="1"/>
        <c:majorTickMark val="none"/>
        <c:minorTickMark val="none"/>
        <c:tickLblPos val="nextTo"/>
        <c:crossAx val="-11848925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'Chart 7'!$B$3</c:f>
              <c:strCache>
                <c:ptCount val="1"/>
                <c:pt idx="0">
                  <c:v>Fully owned by Female </c:v>
                </c:pt>
              </c:strCache>
            </c:strRef>
          </c:tx>
          <c:spPr>
            <a:gradFill>
              <a:gsLst>
                <a:gs pos="100000">
                  <a:schemeClr val="accent1">
                    <a:alpha val="0"/>
                  </a:schemeClr>
                </a:gs>
                <a:gs pos="50000">
                  <a:schemeClr val="accent1"/>
                </a:gs>
              </a:gsLst>
              <a:lin ang="5400000" scaled="0"/>
            </a:gradFill>
            <a:ln>
              <a:noFill/>
            </a:ln>
            <a:effectLst/>
            <a:sp3d/>
          </c:spPr>
          <c:invertIfNegative val="0"/>
          <c:dLbls>
            <c:dLbl>
              <c:idx val="0"/>
              <c:layout>
                <c:manualLayout>
                  <c:x val="0"/>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EE30-4C39-BB4D-4059BB88811A}"/>
                </c:ext>
              </c:extLst>
            </c:dLbl>
            <c:dLbl>
              <c:idx val="1"/>
              <c:layout>
                <c:manualLayout>
                  <c:x val="1.523436998622789E-3"/>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E30-4C39-BB4D-4059BB88811A}"/>
                </c:ext>
              </c:extLst>
            </c:dLbl>
            <c:dLbl>
              <c:idx val="3"/>
              <c:layout>
                <c:manualLayout>
                  <c:x val="1.2187495988982312E-2"/>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E30-4C39-BB4D-4059BB88811A}"/>
                </c:ext>
              </c:extLst>
            </c:dLbl>
            <c:dLbl>
              <c:idx val="4"/>
              <c:layout>
                <c:manualLayout>
                  <c:x val="4.5703109958683671E-3"/>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E30-4C39-BB4D-4059BB88811A}"/>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7'!$C$2:$G$2</c:f>
              <c:strCache>
                <c:ptCount val="5"/>
                <c:pt idx="0">
                  <c:v>Rarely </c:v>
                </c:pt>
                <c:pt idx="1">
                  <c:v>Occasionally</c:v>
                </c:pt>
                <c:pt idx="2">
                  <c:v>Frequently </c:v>
                </c:pt>
                <c:pt idx="3">
                  <c:v>Very Frequently </c:v>
                </c:pt>
                <c:pt idx="4">
                  <c:v>No Comments </c:v>
                </c:pt>
              </c:strCache>
            </c:strRef>
          </c:cat>
          <c:val>
            <c:numRef>
              <c:f>'Chart 7'!$C$3:$G$3</c:f>
              <c:numCache>
                <c:formatCode>General</c:formatCode>
                <c:ptCount val="5"/>
                <c:pt idx="0">
                  <c:v>6</c:v>
                </c:pt>
                <c:pt idx="1">
                  <c:v>5</c:v>
                </c:pt>
                <c:pt idx="3">
                  <c:v>1</c:v>
                </c:pt>
                <c:pt idx="4">
                  <c:v>1</c:v>
                </c:pt>
              </c:numCache>
            </c:numRef>
          </c:val>
          <c:extLst>
            <c:ext xmlns:c16="http://schemas.microsoft.com/office/drawing/2014/chart" uri="{C3380CC4-5D6E-409C-BE32-E72D297353CC}">
              <c16:uniqueId val="{00000000-D152-4E2F-8AAA-C7C366F983EC}"/>
            </c:ext>
          </c:extLst>
        </c:ser>
        <c:ser>
          <c:idx val="1"/>
          <c:order val="1"/>
          <c:tx>
            <c:strRef>
              <c:f>'Chart 7'!$B$4</c:f>
              <c:strCache>
                <c:ptCount val="1"/>
                <c:pt idx="0">
                  <c:v>Partially owned by Female </c:v>
                </c:pt>
              </c:strCache>
            </c:strRef>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3.0468739972455781E-3"/>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EE30-4C39-BB4D-4059BB88811A}"/>
                </c:ext>
              </c:extLst>
            </c:dLbl>
            <c:dLbl>
              <c:idx val="1"/>
              <c:layout>
                <c:manualLayout>
                  <c:x val="0"/>
                  <c:y val="-4.13295488049903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EE30-4C39-BB4D-4059BB88811A}"/>
                </c:ext>
              </c:extLst>
            </c:dLbl>
            <c:dLbl>
              <c:idx val="2"/>
              <c:layout>
                <c:manualLayout>
                  <c:x val="1.3710932987604989E-2"/>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EE30-4C39-BB4D-4059BB88811A}"/>
                </c:ext>
              </c:extLst>
            </c:dLbl>
            <c:dLbl>
              <c:idx val="4"/>
              <c:layout>
                <c:manualLayout>
                  <c:x val="-1.1171742266313803E-16"/>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EE30-4C39-BB4D-4059BB88811A}"/>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7'!$C$2:$G$2</c:f>
              <c:strCache>
                <c:ptCount val="5"/>
                <c:pt idx="0">
                  <c:v>Rarely </c:v>
                </c:pt>
                <c:pt idx="1">
                  <c:v>Occasionally</c:v>
                </c:pt>
                <c:pt idx="2">
                  <c:v>Frequently </c:v>
                </c:pt>
                <c:pt idx="3">
                  <c:v>Very Frequently </c:v>
                </c:pt>
                <c:pt idx="4">
                  <c:v>No Comments </c:v>
                </c:pt>
              </c:strCache>
            </c:strRef>
          </c:cat>
          <c:val>
            <c:numRef>
              <c:f>'Chart 7'!$C$4:$G$4</c:f>
              <c:numCache>
                <c:formatCode>General</c:formatCode>
                <c:ptCount val="5"/>
                <c:pt idx="0">
                  <c:v>6</c:v>
                </c:pt>
                <c:pt idx="1">
                  <c:v>11</c:v>
                </c:pt>
                <c:pt idx="2">
                  <c:v>2</c:v>
                </c:pt>
                <c:pt idx="4">
                  <c:v>1</c:v>
                </c:pt>
              </c:numCache>
            </c:numRef>
          </c:val>
          <c:extLst>
            <c:ext xmlns:c16="http://schemas.microsoft.com/office/drawing/2014/chart" uri="{C3380CC4-5D6E-409C-BE32-E72D297353CC}">
              <c16:uniqueId val="{00000001-D152-4E2F-8AAA-C7C366F983EC}"/>
            </c:ext>
          </c:extLst>
        </c:ser>
        <c:ser>
          <c:idx val="2"/>
          <c:order val="2"/>
          <c:tx>
            <c:strRef>
              <c:f>'Chart 7'!$B$5</c:f>
              <c:strCache>
                <c:ptCount val="1"/>
                <c:pt idx="0">
                  <c:v>Not owned by Female  </c:v>
                </c:pt>
              </c:strCache>
            </c:strRef>
          </c:tx>
          <c:spPr>
            <a:gradFill>
              <a:gsLst>
                <a:gs pos="100000">
                  <a:schemeClr val="accent3">
                    <a:alpha val="0"/>
                  </a:schemeClr>
                </a:gs>
                <a:gs pos="50000">
                  <a:schemeClr val="accent3"/>
                </a:gs>
              </a:gsLst>
              <a:lin ang="5400000" scaled="0"/>
            </a:gradFill>
            <a:ln>
              <a:noFill/>
            </a:ln>
            <a:effectLst/>
            <a:sp3d/>
          </c:spPr>
          <c:invertIfNegative val="0"/>
          <c:dLbls>
            <c:dLbl>
              <c:idx val="0"/>
              <c:layout>
                <c:manualLayout>
                  <c:x val="1.2187495988982312E-2"/>
                  <c:y val="-2.47977292829941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EE30-4C39-BB4D-4059BB88811A}"/>
                </c:ext>
              </c:extLst>
            </c:dLbl>
            <c:dLbl>
              <c:idx val="1"/>
              <c:layout>
                <c:manualLayout>
                  <c:x val="1.2187495988982255E-2"/>
                  <c:y val="-4.959545856598832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EE30-4C39-BB4D-4059BB88811A}"/>
                </c:ext>
              </c:extLst>
            </c:dLbl>
            <c:dLbl>
              <c:idx val="2"/>
              <c:layout>
                <c:manualLayout>
                  <c:x val="1.675780698485068E-2"/>
                  <c:y val="-3.719659392449131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EE30-4C39-BB4D-4059BB88811A}"/>
                </c:ext>
              </c:extLst>
            </c:dLbl>
            <c:dLbl>
              <c:idx val="3"/>
              <c:layout>
                <c:manualLayout>
                  <c:x val="9.1406219917366215E-3"/>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EE30-4C39-BB4D-4059BB88811A}"/>
                </c:ext>
              </c:extLst>
            </c:dLbl>
            <c:dLbl>
              <c:idx val="4"/>
              <c:layout>
                <c:manualLayout>
                  <c:x val="1.5234369986226771E-3"/>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EE30-4C39-BB4D-4059BB88811A}"/>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'Chart 7'!$C$2:$G$2</c:f>
              <c:strCache>
                <c:ptCount val="5"/>
                <c:pt idx="0">
                  <c:v>Rarely </c:v>
                </c:pt>
                <c:pt idx="1">
                  <c:v>Occasionally</c:v>
                </c:pt>
                <c:pt idx="2">
                  <c:v>Frequently </c:v>
                </c:pt>
                <c:pt idx="3">
                  <c:v>Very Frequently </c:v>
                </c:pt>
                <c:pt idx="4">
                  <c:v>No Comments </c:v>
                </c:pt>
              </c:strCache>
            </c:strRef>
          </c:cat>
          <c:val>
            <c:numRef>
              <c:f>'Chart 7'!$C$5:$G$5</c:f>
              <c:numCache>
                <c:formatCode>General</c:formatCode>
                <c:ptCount val="5"/>
                <c:pt idx="0">
                  <c:v>28</c:v>
                </c:pt>
                <c:pt idx="1">
                  <c:v>27</c:v>
                </c:pt>
                <c:pt idx="2">
                  <c:v>3</c:v>
                </c:pt>
                <c:pt idx="3">
                  <c:v>2</c:v>
                </c:pt>
                <c:pt idx="4">
                  <c:v>2</c:v>
                </c:pt>
              </c:numCache>
            </c:numRef>
          </c:val>
          <c:extLst>
            <c:ext xmlns:c16="http://schemas.microsoft.com/office/drawing/2014/chart" uri="{C3380CC4-5D6E-409C-BE32-E72D297353CC}">
              <c16:uniqueId val="{00000002-D152-4E2F-8AAA-C7C366F983EC}"/>
            </c:ext>
          </c:extLst>
        </c:ser>
        <c:dLbls>
          <c:showLegendKey val="0"/>
          <c:showVal val="0"/>
          <c:showCatName val="0"/>
          <c:showSerName val="0"/>
          <c:showPercent val="0"/>
          <c:showBubbleSize val="0"/>
        </c:dLbls>
        <c:gapWidth val="150"/>
        <c:gapDepth val="0"/>
        <c:shape val="box"/>
        <c:axId val="-1183036176"/>
        <c:axId val="-1183030192"/>
        <c:axId val="0"/>
      </c:bar3DChart>
      <c:catAx>
        <c:axId val="-1183036176"/>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83030192"/>
        <c:crosses val="autoZero"/>
        <c:auto val="1"/>
        <c:lblAlgn val="ctr"/>
        <c:lblOffset val="100"/>
        <c:noMultiLvlLbl val="0"/>
      </c:catAx>
      <c:valAx>
        <c:axId val="-1183030192"/>
        <c:scaling>
          <c:orientation val="minMax"/>
        </c:scaling>
        <c:delete val="1"/>
        <c:axPos val="l"/>
        <c:numFmt formatCode="General" sourceLinked="1"/>
        <c:majorTickMark val="out"/>
        <c:minorTickMark val="none"/>
        <c:tickLblPos val="nextTo"/>
        <c:crossAx val="-11830361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'Chart 8'!$B$3</c:f>
              <c:strCache>
                <c:ptCount val="1"/>
                <c:pt idx="0">
                  <c:v>Fully owned by Female </c:v>
                </c:pt>
              </c:strCache>
            </c:strRef>
          </c:tx>
          <c:spPr>
            <a:solidFill>
              <a:schemeClr val="accent1"/>
            </a:solidFill>
            <a:ln>
              <a:noFill/>
            </a:ln>
            <a:effectLst/>
            <a:sp3d/>
          </c:spPr>
          <c:invertIfNegative val="0"/>
          <c:dLbls>
            <c:dLbl>
              <c:idx val="0"/>
              <c:layout>
                <c:manualLayout>
                  <c:x val="3.1423074334622587E-3"/>
                  <c:y val="-4.442155001637587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819-4095-A0BD-6E644DBE6E7C}"/>
                </c:ext>
              </c:extLst>
            </c:dLbl>
            <c:dLbl>
              <c:idx val="1"/>
              <c:layout>
                <c:manualLayout>
                  <c:x val="1.5711537167311294E-3"/>
                  <c:y val="-3.634490455885298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819-4095-A0BD-6E644DBE6E7C}"/>
                </c:ext>
              </c:extLst>
            </c:dLbl>
            <c:dLbl>
              <c:idx val="2"/>
              <c:layout>
                <c:manualLayout>
                  <c:x val="3.1423074334622587E-3"/>
                  <c:y val="-4.8459872745137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819-4095-A0BD-6E644DBE6E7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8'!$C$2:$G$2</c:f>
              <c:strCache>
                <c:ptCount val="5"/>
                <c:pt idx="0">
                  <c:v>Very prompt </c:v>
                </c:pt>
                <c:pt idx="1">
                  <c:v>Promptly </c:v>
                </c:pt>
                <c:pt idx="2">
                  <c:v>Neutral </c:v>
                </c:pt>
                <c:pt idx="3">
                  <c:v>Slow </c:v>
                </c:pt>
                <c:pt idx="4">
                  <c:v>Very Slow </c:v>
                </c:pt>
              </c:strCache>
            </c:strRef>
          </c:cat>
          <c:val>
            <c:numRef>
              <c:f>'Chart 8'!$C$3:$G$3</c:f>
              <c:numCache>
                <c:formatCode>General</c:formatCode>
                <c:ptCount val="5"/>
                <c:pt idx="0">
                  <c:v>47</c:v>
                </c:pt>
                <c:pt idx="1">
                  <c:v>15</c:v>
                </c:pt>
                <c:pt idx="2">
                  <c:v>4</c:v>
                </c:pt>
              </c:numCache>
            </c:numRef>
          </c:val>
          <c:extLst>
            <c:ext xmlns:c16="http://schemas.microsoft.com/office/drawing/2014/chart" uri="{C3380CC4-5D6E-409C-BE32-E72D297353CC}">
              <c16:uniqueId val="{00000000-3B51-420A-B76E-17C4F03BE028}"/>
            </c:ext>
          </c:extLst>
        </c:ser>
        <c:ser>
          <c:idx val="1"/>
          <c:order val="1"/>
          <c:tx>
            <c:strRef>
              <c:f>'Chart 8'!$B$4</c:f>
              <c:strCache>
                <c:ptCount val="1"/>
                <c:pt idx="0">
                  <c:v>Partially owned by Female </c:v>
                </c:pt>
              </c:strCache>
            </c:strRef>
          </c:tx>
          <c:spPr>
            <a:solidFill>
              <a:schemeClr val="accent2"/>
            </a:solidFill>
            <a:ln>
              <a:noFill/>
            </a:ln>
            <a:effectLst/>
            <a:sp3d/>
          </c:spPr>
          <c:invertIfNegative val="0"/>
          <c:dLbls>
            <c:dLbl>
              <c:idx val="0"/>
              <c:layout>
                <c:manualLayout>
                  <c:x val="1.5711537167311294E-3"/>
                  <c:y val="-4.845987274513732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819-4095-A0BD-6E644DBE6E7C}"/>
                </c:ext>
              </c:extLst>
            </c:dLbl>
            <c:dLbl>
              <c:idx val="1"/>
              <c:layout>
                <c:manualLayout>
                  <c:x val="0"/>
                  <c:y val="-3.230658183009154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819-4095-A0BD-6E644DBE6E7C}"/>
                </c:ext>
              </c:extLst>
            </c:dLbl>
            <c:dLbl>
              <c:idx val="2"/>
              <c:layout>
                <c:manualLayout>
                  <c:x val="5.7608304117429665E-17"/>
                  <c:y val="-4.8459872745137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819-4095-A0BD-6E644DBE6E7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8'!$C$2:$G$2</c:f>
              <c:strCache>
                <c:ptCount val="5"/>
                <c:pt idx="0">
                  <c:v>Very prompt </c:v>
                </c:pt>
                <c:pt idx="1">
                  <c:v>Promptly </c:v>
                </c:pt>
                <c:pt idx="2">
                  <c:v>Neutral </c:v>
                </c:pt>
                <c:pt idx="3">
                  <c:v>Slow </c:v>
                </c:pt>
                <c:pt idx="4">
                  <c:v>Very Slow </c:v>
                </c:pt>
              </c:strCache>
            </c:strRef>
          </c:cat>
          <c:val>
            <c:numRef>
              <c:f>'Chart 8'!$C$4:$G$4</c:f>
              <c:numCache>
                <c:formatCode>General</c:formatCode>
                <c:ptCount val="5"/>
                <c:pt idx="0">
                  <c:v>39</c:v>
                </c:pt>
                <c:pt idx="1">
                  <c:v>43</c:v>
                </c:pt>
                <c:pt idx="2">
                  <c:v>4</c:v>
                </c:pt>
              </c:numCache>
            </c:numRef>
          </c:val>
          <c:extLst>
            <c:ext xmlns:c16="http://schemas.microsoft.com/office/drawing/2014/chart" uri="{C3380CC4-5D6E-409C-BE32-E72D297353CC}">
              <c16:uniqueId val="{00000001-3B51-420A-B76E-17C4F03BE028}"/>
            </c:ext>
          </c:extLst>
        </c:ser>
        <c:ser>
          <c:idx val="2"/>
          <c:order val="2"/>
          <c:tx>
            <c:strRef>
              <c:f>'Chart 8'!$B$5</c:f>
              <c:strCache>
                <c:ptCount val="1"/>
                <c:pt idx="0">
                  <c:v>Not owned by Female  </c:v>
                </c:pt>
              </c:strCache>
            </c:strRef>
          </c:tx>
          <c:spPr>
            <a:solidFill>
              <a:schemeClr val="accent3"/>
            </a:solidFill>
            <a:ln>
              <a:noFill/>
            </a:ln>
            <a:effectLst/>
            <a:sp3d/>
          </c:spPr>
          <c:invertIfNegative val="0"/>
          <c:dLbls>
            <c:dLbl>
              <c:idx val="0"/>
              <c:layout>
                <c:manualLayout>
                  <c:x val="1.2569229733849005E-2"/>
                  <c:y val="-4.03832272876144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B819-4095-A0BD-6E644DBE6E7C}"/>
                </c:ext>
              </c:extLst>
            </c:dLbl>
            <c:dLbl>
              <c:idx val="1"/>
              <c:layout>
                <c:manualLayout>
                  <c:x val="9.426922300386718E-3"/>
                  <c:y val="-4.845987274513727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819-4095-A0BD-6E644DBE6E7C}"/>
                </c:ext>
              </c:extLst>
            </c:dLbl>
            <c:dLbl>
              <c:idx val="2"/>
              <c:layout>
                <c:manualLayout>
                  <c:x val="1.2569229733848919E-2"/>
                  <c:y val="-4.8459872745137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B819-4095-A0BD-6E644DBE6E7C}"/>
                </c:ext>
              </c:extLst>
            </c:dLbl>
            <c:dLbl>
              <c:idx val="3"/>
              <c:layout>
                <c:manualLayout>
                  <c:x val="1.2569229733849035E-2"/>
                  <c:y val="-4.8459872745137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819-4095-A0BD-6E644DBE6E7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8'!$C$2:$G$2</c:f>
              <c:strCache>
                <c:ptCount val="5"/>
                <c:pt idx="0">
                  <c:v>Very prompt </c:v>
                </c:pt>
                <c:pt idx="1">
                  <c:v>Promptly </c:v>
                </c:pt>
                <c:pt idx="2">
                  <c:v>Neutral </c:v>
                </c:pt>
                <c:pt idx="3">
                  <c:v>Slow </c:v>
                </c:pt>
                <c:pt idx="4">
                  <c:v>Very Slow </c:v>
                </c:pt>
              </c:strCache>
            </c:strRef>
          </c:cat>
          <c:val>
            <c:numRef>
              <c:f>'Chart 8'!$C$5:$G$5</c:f>
              <c:numCache>
                <c:formatCode>General</c:formatCode>
                <c:ptCount val="5"/>
                <c:pt idx="0">
                  <c:v>194</c:v>
                </c:pt>
                <c:pt idx="1">
                  <c:v>115</c:v>
                </c:pt>
                <c:pt idx="2">
                  <c:v>25</c:v>
                </c:pt>
                <c:pt idx="3">
                  <c:v>4</c:v>
                </c:pt>
              </c:numCache>
            </c:numRef>
          </c:val>
          <c:extLst>
            <c:ext xmlns:c16="http://schemas.microsoft.com/office/drawing/2014/chart" uri="{C3380CC4-5D6E-409C-BE32-E72D297353CC}">
              <c16:uniqueId val="{00000002-3B51-420A-B76E-17C4F03BE028}"/>
            </c:ext>
          </c:extLst>
        </c:ser>
        <c:dLbls>
          <c:showLegendKey val="0"/>
          <c:showVal val="0"/>
          <c:showCatName val="0"/>
          <c:showSerName val="0"/>
          <c:showPercent val="0"/>
          <c:showBubbleSize val="0"/>
        </c:dLbls>
        <c:gapWidth val="150"/>
        <c:shape val="box"/>
        <c:axId val="-1184905568"/>
        <c:axId val="-1184895776"/>
        <c:axId val="0"/>
      </c:bar3DChart>
      <c:catAx>
        <c:axId val="-118490556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84895776"/>
        <c:crosses val="autoZero"/>
        <c:auto val="1"/>
        <c:lblAlgn val="ctr"/>
        <c:lblOffset val="100"/>
        <c:noMultiLvlLbl val="0"/>
      </c:catAx>
      <c:valAx>
        <c:axId val="-1184895776"/>
        <c:scaling>
          <c:orientation val="minMax"/>
        </c:scaling>
        <c:delete val="1"/>
        <c:axPos val="l"/>
        <c:numFmt formatCode="General" sourceLinked="1"/>
        <c:majorTickMark val="none"/>
        <c:minorTickMark val="none"/>
        <c:tickLblPos val="nextTo"/>
        <c:crossAx val="-11849055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768606446480945E-2"/>
          <c:y val="9.3276492471779146E-2"/>
          <c:w val="0.96446278710703814"/>
          <c:h val="0.72054829078251981"/>
        </c:manualLayout>
      </c:layout>
      <c:barChart>
        <c:barDir val="col"/>
        <c:grouping val="clustered"/>
        <c:varyColors val="0"/>
        <c:ser>
          <c:idx val="0"/>
          <c:order val="0"/>
          <c:tx>
            <c:strRef>
              <c:f>'Chart 9'!$B$4</c:f>
              <c:strCache>
                <c:ptCount val="1"/>
                <c:pt idx="0">
                  <c:v>Fully owned by Female </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'Chart 9'!$C$3:$D$3</c:f>
              <c:strCache>
                <c:ptCount val="2"/>
                <c:pt idx="0">
                  <c:v>Yes </c:v>
                </c:pt>
                <c:pt idx="1">
                  <c:v>No </c:v>
                </c:pt>
              </c:strCache>
            </c:strRef>
          </c:cat>
          <c:val>
            <c:numRef>
              <c:f>'Chart 9'!$C$4:$D$4</c:f>
              <c:numCache>
                <c:formatCode>General</c:formatCode>
                <c:ptCount val="2"/>
                <c:pt idx="0">
                  <c:v>13</c:v>
                </c:pt>
                <c:pt idx="1">
                  <c:v>53</c:v>
                </c:pt>
              </c:numCache>
            </c:numRef>
          </c:val>
          <c:extLst>
            <c:ext xmlns:c16="http://schemas.microsoft.com/office/drawing/2014/chart" uri="{C3380CC4-5D6E-409C-BE32-E72D297353CC}">
              <c16:uniqueId val="{00000000-A7B9-4191-8B73-92D60C1DC10F}"/>
            </c:ext>
          </c:extLst>
        </c:ser>
        <c:ser>
          <c:idx val="1"/>
          <c:order val="1"/>
          <c:tx>
            <c:strRef>
              <c:f>'Chart 9'!$B$5</c:f>
              <c:strCache>
                <c:ptCount val="1"/>
                <c:pt idx="0">
                  <c:v>Partially owned by Female </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'Chart 9'!$C$3:$D$3</c:f>
              <c:strCache>
                <c:ptCount val="2"/>
                <c:pt idx="0">
                  <c:v>Yes </c:v>
                </c:pt>
                <c:pt idx="1">
                  <c:v>No </c:v>
                </c:pt>
              </c:strCache>
            </c:strRef>
          </c:cat>
          <c:val>
            <c:numRef>
              <c:f>'Chart 9'!$C$5:$D$5</c:f>
              <c:numCache>
                <c:formatCode>General</c:formatCode>
                <c:ptCount val="2"/>
                <c:pt idx="0">
                  <c:v>17</c:v>
                </c:pt>
                <c:pt idx="1">
                  <c:v>69</c:v>
                </c:pt>
              </c:numCache>
            </c:numRef>
          </c:val>
          <c:extLst>
            <c:ext xmlns:c16="http://schemas.microsoft.com/office/drawing/2014/chart" uri="{C3380CC4-5D6E-409C-BE32-E72D297353CC}">
              <c16:uniqueId val="{00000001-A7B9-4191-8B73-92D60C1DC10F}"/>
            </c:ext>
          </c:extLst>
        </c:ser>
        <c:ser>
          <c:idx val="2"/>
          <c:order val="2"/>
          <c:tx>
            <c:strRef>
              <c:f>'Chart 9'!$B$6</c:f>
              <c:strCache>
                <c:ptCount val="1"/>
                <c:pt idx="0">
                  <c:v>Not owned by Female  </c:v>
                </c:pt>
              </c:strCache>
            </c:strRef>
          </c:tx>
          <c:spPr>
            <a:gradFill flip="none" rotWithShape="1">
              <a:gsLst>
                <a:gs pos="0">
                  <a:schemeClr val="accent3"/>
                </a:gs>
                <a:gs pos="75000">
                  <a:schemeClr val="accent3">
                    <a:lumMod val="60000"/>
                    <a:lumOff val="40000"/>
                  </a:schemeClr>
                </a:gs>
                <a:gs pos="51000">
                  <a:schemeClr val="accent3">
                    <a:alpha val="75000"/>
                  </a:schemeClr>
                </a:gs>
                <a:gs pos="100000">
                  <a:schemeClr val="accent3">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'Chart 9'!$C$3:$D$3</c:f>
              <c:strCache>
                <c:ptCount val="2"/>
                <c:pt idx="0">
                  <c:v>Yes </c:v>
                </c:pt>
                <c:pt idx="1">
                  <c:v>No </c:v>
                </c:pt>
              </c:strCache>
            </c:strRef>
          </c:cat>
          <c:val>
            <c:numRef>
              <c:f>'Chart 9'!$C$6:$D$6</c:f>
              <c:numCache>
                <c:formatCode>General</c:formatCode>
                <c:ptCount val="2"/>
                <c:pt idx="0">
                  <c:v>50</c:v>
                </c:pt>
                <c:pt idx="1">
                  <c:v>288</c:v>
                </c:pt>
              </c:numCache>
            </c:numRef>
          </c:val>
          <c:extLst>
            <c:ext xmlns:c16="http://schemas.microsoft.com/office/drawing/2014/chart" uri="{C3380CC4-5D6E-409C-BE32-E72D297353CC}">
              <c16:uniqueId val="{00000002-A7B9-4191-8B73-92D60C1DC10F}"/>
            </c:ext>
          </c:extLst>
        </c:ser>
        <c:dLbls>
          <c:showLegendKey val="0"/>
          <c:showVal val="0"/>
          <c:showCatName val="0"/>
          <c:showSerName val="0"/>
          <c:showPercent val="0"/>
          <c:showBubbleSize val="0"/>
        </c:dLbls>
        <c:gapWidth val="355"/>
        <c:overlap val="-70"/>
        <c:axId val="-1184905024"/>
        <c:axId val="-1184899584"/>
      </c:barChart>
      <c:catAx>
        <c:axId val="-1184905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84899584"/>
        <c:crosses val="autoZero"/>
        <c:auto val="1"/>
        <c:lblAlgn val="ctr"/>
        <c:lblOffset val="100"/>
        <c:noMultiLvlLbl val="0"/>
      </c:catAx>
      <c:valAx>
        <c:axId val="-1184899584"/>
        <c:scaling>
          <c:orientation val="minMax"/>
          <c:max val="290"/>
        </c:scaling>
        <c:delete val="1"/>
        <c:axPos val="l"/>
        <c:numFmt formatCode="General" sourceLinked="1"/>
        <c:majorTickMark val="none"/>
        <c:minorTickMark val="none"/>
        <c:tickLblPos val="nextTo"/>
        <c:crossAx val="-11849050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'Chart 10'!$B$3</c:f>
              <c:strCache>
                <c:ptCount val="1"/>
                <c:pt idx="0">
                  <c:v>Fully owned by Female </c:v>
                </c:pt>
              </c:strCache>
            </c:strRef>
          </c:tx>
          <c:spPr>
            <a:solidFill>
              <a:schemeClr val="accent1"/>
            </a:solidFill>
            <a:ln>
              <a:noFill/>
            </a:ln>
            <a:effectLst/>
            <a:sp3d/>
          </c:spPr>
          <c:invertIfNegative val="0"/>
          <c:dLbls>
            <c:dLbl>
              <c:idx val="0"/>
              <c:layout>
                <c:manualLayout>
                  <c:x val="6.0369150223401231E-3"/>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039-4B6D-90A8-240A5BD97C59}"/>
                </c:ext>
              </c:extLst>
            </c:dLbl>
            <c:dLbl>
              <c:idx val="1"/>
              <c:layout>
                <c:manualLayout>
                  <c:x val="6.0369150223400954E-3"/>
                  <c:y val="-2.893068416349318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039-4B6D-90A8-240A5BD97C59}"/>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10'!$C$2:$G$2</c:f>
              <c:strCache>
                <c:ptCount val="5"/>
                <c:pt idx="0">
                  <c:v>Rarely </c:v>
                </c:pt>
                <c:pt idx="1">
                  <c:v>Occasionally</c:v>
                </c:pt>
                <c:pt idx="2">
                  <c:v>Frequently </c:v>
                </c:pt>
                <c:pt idx="3">
                  <c:v>Very Frequently </c:v>
                </c:pt>
                <c:pt idx="4">
                  <c:v>No Comments </c:v>
                </c:pt>
              </c:strCache>
            </c:strRef>
          </c:cat>
          <c:val>
            <c:numRef>
              <c:f>'Chart 10'!$C$3:$G$3</c:f>
              <c:numCache>
                <c:formatCode>General</c:formatCode>
                <c:ptCount val="5"/>
                <c:pt idx="0">
                  <c:v>9</c:v>
                </c:pt>
                <c:pt idx="1">
                  <c:v>4</c:v>
                </c:pt>
              </c:numCache>
            </c:numRef>
          </c:val>
          <c:extLst>
            <c:ext xmlns:c16="http://schemas.microsoft.com/office/drawing/2014/chart" uri="{C3380CC4-5D6E-409C-BE32-E72D297353CC}">
              <c16:uniqueId val="{00000000-D6EB-4A38-90D2-6113003F3A90}"/>
            </c:ext>
          </c:extLst>
        </c:ser>
        <c:ser>
          <c:idx val="1"/>
          <c:order val="1"/>
          <c:tx>
            <c:strRef>
              <c:f>'Chart 10'!$B$4</c:f>
              <c:strCache>
                <c:ptCount val="1"/>
                <c:pt idx="0">
                  <c:v>Partially owned by Female </c:v>
                </c:pt>
              </c:strCache>
            </c:strRef>
          </c:tx>
          <c:spPr>
            <a:solidFill>
              <a:schemeClr val="accent2"/>
            </a:solidFill>
            <a:ln>
              <a:noFill/>
            </a:ln>
            <a:effectLst/>
            <a:sp3d/>
          </c:spPr>
          <c:invertIfNegative val="0"/>
          <c:dLbls>
            <c:dLbl>
              <c:idx val="0"/>
              <c:layout>
                <c:manualLayout>
                  <c:x val="-2.7668874219196299E-17"/>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039-4B6D-90A8-240A5BD97C59}"/>
                </c:ext>
              </c:extLst>
            </c:dLbl>
            <c:dLbl>
              <c:idx val="1"/>
              <c:layout>
                <c:manualLayout>
                  <c:x val="3.0184575111700754E-3"/>
                  <c:y val="-3.306363904399221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039-4B6D-90A8-240A5BD97C59}"/>
                </c:ext>
              </c:extLst>
            </c:dLbl>
            <c:dLbl>
              <c:idx val="2"/>
              <c:layout>
                <c:manualLayout>
                  <c:x val="3.0184575111700199E-3"/>
                  <c:y val="-3.306363904399221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8039-4B6D-90A8-240A5BD97C59}"/>
                </c:ext>
              </c:extLst>
            </c:dLbl>
            <c:dLbl>
              <c:idx val="3"/>
              <c:layout>
                <c:manualLayout>
                  <c:x val="1.5092287555850377E-3"/>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039-4B6D-90A8-240A5BD97C59}"/>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10'!$C$2:$G$2</c:f>
              <c:strCache>
                <c:ptCount val="5"/>
                <c:pt idx="0">
                  <c:v>Rarely </c:v>
                </c:pt>
                <c:pt idx="1">
                  <c:v>Occasionally</c:v>
                </c:pt>
                <c:pt idx="2">
                  <c:v>Frequently </c:v>
                </c:pt>
                <c:pt idx="3">
                  <c:v>Very Frequently </c:v>
                </c:pt>
                <c:pt idx="4">
                  <c:v>No Comments </c:v>
                </c:pt>
              </c:strCache>
            </c:strRef>
          </c:cat>
          <c:val>
            <c:numRef>
              <c:f>'Chart 10'!$C$4:$G$4</c:f>
              <c:numCache>
                <c:formatCode>General</c:formatCode>
                <c:ptCount val="5"/>
                <c:pt idx="0">
                  <c:v>10</c:v>
                </c:pt>
                <c:pt idx="1">
                  <c:v>3</c:v>
                </c:pt>
                <c:pt idx="2">
                  <c:v>3</c:v>
                </c:pt>
                <c:pt idx="3">
                  <c:v>1</c:v>
                </c:pt>
              </c:numCache>
            </c:numRef>
          </c:val>
          <c:extLst>
            <c:ext xmlns:c16="http://schemas.microsoft.com/office/drawing/2014/chart" uri="{C3380CC4-5D6E-409C-BE32-E72D297353CC}">
              <c16:uniqueId val="{00000001-D6EB-4A38-90D2-6113003F3A90}"/>
            </c:ext>
          </c:extLst>
        </c:ser>
        <c:ser>
          <c:idx val="2"/>
          <c:order val="2"/>
          <c:tx>
            <c:strRef>
              <c:f>'Chart 10'!$B$5</c:f>
              <c:strCache>
                <c:ptCount val="1"/>
                <c:pt idx="0">
                  <c:v>Not owned by Female  </c:v>
                </c:pt>
              </c:strCache>
            </c:strRef>
          </c:tx>
          <c:spPr>
            <a:solidFill>
              <a:schemeClr val="accent3"/>
            </a:solidFill>
            <a:ln>
              <a:noFill/>
            </a:ln>
            <a:effectLst/>
            <a:sp3d/>
          </c:spPr>
          <c:invertIfNegative val="0"/>
          <c:dLbls>
            <c:dLbl>
              <c:idx val="0"/>
              <c:layout>
                <c:manualLayout>
                  <c:x val="3.0184575111700754E-3"/>
                  <c:y val="-2.893068416349319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8039-4B6D-90A8-240A5BD97C59}"/>
                </c:ext>
              </c:extLst>
            </c:dLbl>
            <c:dLbl>
              <c:idx val="1"/>
              <c:layout>
                <c:manualLayout>
                  <c:x val="4.5276862667550577E-3"/>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039-4B6D-90A8-240A5BD97C59}"/>
                </c:ext>
              </c:extLst>
            </c:dLbl>
            <c:dLbl>
              <c:idx val="2"/>
              <c:layout>
                <c:manualLayout>
                  <c:x val="7.5461437779251886E-3"/>
                  <c:y val="-3.719659392449124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8039-4B6D-90A8-240A5BD97C59}"/>
                </c:ext>
              </c:extLst>
            </c:dLbl>
            <c:dLbl>
              <c:idx val="3"/>
              <c:layout>
                <c:manualLayout>
                  <c:x val="9.0553725335102263E-3"/>
                  <c:y val="-4.13295488049902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8039-4B6D-90A8-240A5BD97C59}"/>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10'!$C$2:$G$2</c:f>
              <c:strCache>
                <c:ptCount val="5"/>
                <c:pt idx="0">
                  <c:v>Rarely </c:v>
                </c:pt>
                <c:pt idx="1">
                  <c:v>Occasionally</c:v>
                </c:pt>
                <c:pt idx="2">
                  <c:v>Frequently </c:v>
                </c:pt>
                <c:pt idx="3">
                  <c:v>Very Frequently </c:v>
                </c:pt>
                <c:pt idx="4">
                  <c:v>No Comments </c:v>
                </c:pt>
              </c:strCache>
            </c:strRef>
          </c:cat>
          <c:val>
            <c:numRef>
              <c:f>'Chart 10'!$C$5:$G$5</c:f>
              <c:numCache>
                <c:formatCode>General</c:formatCode>
                <c:ptCount val="5"/>
                <c:pt idx="0">
                  <c:v>22</c:v>
                </c:pt>
                <c:pt idx="1">
                  <c:v>18</c:v>
                </c:pt>
                <c:pt idx="2">
                  <c:v>9</c:v>
                </c:pt>
                <c:pt idx="3">
                  <c:v>1</c:v>
                </c:pt>
              </c:numCache>
            </c:numRef>
          </c:val>
          <c:extLst>
            <c:ext xmlns:c16="http://schemas.microsoft.com/office/drawing/2014/chart" uri="{C3380CC4-5D6E-409C-BE32-E72D297353CC}">
              <c16:uniqueId val="{00000002-D6EB-4A38-90D2-6113003F3A90}"/>
            </c:ext>
          </c:extLst>
        </c:ser>
        <c:dLbls>
          <c:showLegendKey val="0"/>
          <c:showVal val="0"/>
          <c:showCatName val="0"/>
          <c:showSerName val="0"/>
          <c:showPercent val="0"/>
          <c:showBubbleSize val="0"/>
        </c:dLbls>
        <c:gapWidth val="150"/>
        <c:shape val="box"/>
        <c:axId val="-1184903936"/>
        <c:axId val="-1184907744"/>
        <c:axId val="0"/>
      </c:bar3DChart>
      <c:catAx>
        <c:axId val="-118490393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84907744"/>
        <c:crosses val="autoZero"/>
        <c:auto val="1"/>
        <c:lblAlgn val="ctr"/>
        <c:lblOffset val="100"/>
        <c:noMultiLvlLbl val="0"/>
      </c:catAx>
      <c:valAx>
        <c:axId val="-1184907744"/>
        <c:scaling>
          <c:orientation val="minMax"/>
        </c:scaling>
        <c:delete val="1"/>
        <c:axPos val="l"/>
        <c:numFmt formatCode="General" sourceLinked="1"/>
        <c:majorTickMark val="none"/>
        <c:minorTickMark val="none"/>
        <c:tickLblPos val="nextTo"/>
        <c:crossAx val="-11849039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293">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tx1"/>
    </cs:fontRef>
    <cs:spPr>
      <a:gradFill>
        <a:gsLst>
          <a:gs pos="100000">
            <a:schemeClr val="phClr">
              <a:alpha val="0"/>
            </a:schemeClr>
          </a:gs>
          <a:gs pos="50000">
            <a:schemeClr val="phClr"/>
          </a:gs>
        </a:gsLst>
        <a:lin ang="5400000" scaled="0"/>
      </a:gradFill>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93">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tx1"/>
    </cs:fontRef>
    <cs:spPr>
      <a:gradFill>
        <a:gsLst>
          <a:gs pos="100000">
            <a:schemeClr val="phClr">
              <a:alpha val="0"/>
            </a:schemeClr>
          </a:gs>
          <a:gs pos="50000">
            <a:schemeClr val="phClr"/>
          </a:gs>
        </a:gsLst>
        <a:lin ang="5400000" scaled="0"/>
      </a:gradFill>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3">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tx1"/>
    </cs:fontRef>
    <cs:spPr>
      <a:gradFill>
        <a:gsLst>
          <a:gs pos="100000">
            <a:schemeClr val="phClr">
              <a:alpha val="0"/>
            </a:schemeClr>
          </a:gs>
          <a:gs pos="50000">
            <a:schemeClr val="phClr"/>
          </a:gs>
        </a:gsLst>
        <a:lin ang="5400000" scaled="0"/>
      </a:gradFill>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3">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tx1"/>
    </cs:fontRef>
    <cs:spPr>
      <a:gradFill>
        <a:gsLst>
          <a:gs pos="100000">
            <a:schemeClr val="phClr">
              <a:alpha val="0"/>
            </a:schemeClr>
          </a:gs>
          <a:gs pos="50000">
            <a:schemeClr val="phClr"/>
          </a:gs>
        </a:gsLst>
        <a:lin ang="5400000" scaled="0"/>
      </a:gradFill>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3">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tx1"/>
    </cs:fontRef>
    <cs:spPr>
      <a:gradFill>
        <a:gsLst>
          <a:gs pos="100000">
            <a:schemeClr val="phClr">
              <a:alpha val="0"/>
            </a:schemeClr>
          </a:gs>
          <a:gs pos="50000">
            <a:schemeClr val="phClr"/>
          </a:gs>
        </a:gsLst>
        <a:lin ang="5400000" scaled="0"/>
      </a:gradFill>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93">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tx1"/>
    </cs:fontRef>
    <cs:spPr>
      <a:gradFill>
        <a:gsLst>
          <a:gs pos="100000">
            <a:schemeClr val="phClr">
              <a:alpha val="0"/>
            </a:schemeClr>
          </a:gs>
          <a:gs pos="50000">
            <a:schemeClr val="phClr"/>
          </a:gs>
        </a:gsLst>
        <a:lin ang="5400000" scaled="0"/>
      </a:gradFill>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01779282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70925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15400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52440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12435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554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508513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07198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Google Shape;499;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0" name="Google Shape;500;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58204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56382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8652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18754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45130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64402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39979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80065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6469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1.w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544483" y="657775"/>
            <a:ext cx="1299300" cy="4329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vo"/>
              <a:ea typeface="Arvo"/>
              <a:cs typeface="Arvo"/>
              <a:sym typeface="Arvo"/>
            </a:endParaRPr>
          </a:p>
        </p:txBody>
      </p:sp>
      <p:grpSp>
        <p:nvGrpSpPr>
          <p:cNvPr id="11" name="Google Shape;11;p2"/>
          <p:cNvGrpSpPr/>
          <p:nvPr/>
        </p:nvGrpSpPr>
        <p:grpSpPr>
          <a:xfrm>
            <a:off x="0" y="-7088"/>
            <a:ext cx="8661398" cy="5150588"/>
            <a:chOff x="0" y="-7088"/>
            <a:chExt cx="8661398" cy="5150588"/>
          </a:xfrm>
        </p:grpSpPr>
        <p:sp>
          <p:nvSpPr>
            <p:cNvPr id="12" name="Google Shape;12;p2"/>
            <p:cNvSpPr/>
            <p:nvPr/>
          </p:nvSpPr>
          <p:spPr>
            <a:xfrm>
              <a:off x="0" y="0"/>
              <a:ext cx="3525000" cy="5143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rot="10800000" flipH="1">
              <a:off x="3517898" y="-7088"/>
              <a:ext cx="5143500" cy="5143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vo"/>
                <a:ea typeface="Arvo"/>
                <a:cs typeface="Arvo"/>
                <a:sym typeface="Arvo"/>
              </a:endParaRPr>
            </a:p>
          </p:txBody>
        </p:sp>
      </p:grpSp>
      <p:grpSp>
        <p:nvGrpSpPr>
          <p:cNvPr id="14" name="Google Shape;14;p2"/>
          <p:cNvGrpSpPr/>
          <p:nvPr/>
        </p:nvGrpSpPr>
        <p:grpSpPr>
          <a:xfrm rot="10800000" flipH="1">
            <a:off x="1" y="1090763"/>
            <a:ext cx="8847502" cy="2961975"/>
            <a:chOff x="-8178042" y="-4493254"/>
            <a:chExt cx="19483598" cy="6522736"/>
          </a:xfrm>
        </p:grpSpPr>
        <p:sp>
          <p:nvSpPr>
            <p:cNvPr id="15" name="Google Shape;15;p2"/>
            <p:cNvSpPr/>
            <p:nvPr/>
          </p:nvSpPr>
          <p:spPr>
            <a:xfrm>
              <a:off x="-8178042" y="-4493118"/>
              <a:ext cx="12968400" cy="6522600"/>
            </a:xfrm>
            <a:prstGeom prst="rect">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vo"/>
                <a:ea typeface="Arvo"/>
                <a:cs typeface="Arvo"/>
                <a:sym typeface="Arvo"/>
              </a:endParaRPr>
            </a:p>
          </p:txBody>
        </p:sp>
      </p:grpSp>
      <p:grpSp>
        <p:nvGrpSpPr>
          <p:cNvPr id="17" name="Google Shape;17;p2"/>
          <p:cNvGrpSpPr/>
          <p:nvPr/>
        </p:nvGrpSpPr>
        <p:grpSpPr>
          <a:xfrm>
            <a:off x="3677236" y="4278349"/>
            <a:ext cx="5480829" cy="432996"/>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2"/>
              <p:cNvSpPr/>
              <p:nvPr/>
            </p:nvSpPr>
            <p:spPr>
              <a:xfrm>
                <a:off x="4710175"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22" name="Google Shape;22;p2"/>
          <p:cNvSpPr txBox="1">
            <a:spLocks noGrp="1"/>
          </p:cNvSpPr>
          <p:nvPr>
            <p:ph type="ctrTitle"/>
          </p:nvPr>
        </p:nvSpPr>
        <p:spPr>
          <a:xfrm>
            <a:off x="685800" y="1090750"/>
            <a:ext cx="5367900" cy="29619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81"/>
        <p:cNvGrpSpPr/>
        <p:nvPr/>
      </p:nvGrpSpPr>
      <p:grpSpPr>
        <a:xfrm>
          <a:off x="0" y="0"/>
          <a:ext cx="0" cy="0"/>
          <a:chOff x="0" y="0"/>
          <a:chExt cx="0" cy="0"/>
        </a:xfrm>
      </p:grpSpPr>
      <p:grpSp>
        <p:nvGrpSpPr>
          <p:cNvPr id="82" name="Google Shape;82;p6"/>
          <p:cNvGrpSpPr/>
          <p:nvPr/>
        </p:nvGrpSpPr>
        <p:grpSpPr>
          <a:xfrm>
            <a:off x="-4" y="40"/>
            <a:ext cx="7072430" cy="1327315"/>
            <a:chOff x="-4" y="40"/>
            <a:chExt cx="7072430" cy="1327315"/>
          </a:xfrm>
        </p:grpSpPr>
        <p:sp>
          <p:nvSpPr>
            <p:cNvPr id="83" name="Google Shape;83;p6"/>
            <p:cNvSpPr/>
            <p:nvPr/>
          </p:nvSpPr>
          <p:spPr>
            <a:xfrm>
              <a:off x="6292649" y="126425"/>
              <a:ext cx="779700" cy="2598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vo"/>
                <a:ea typeface="Arvo"/>
                <a:cs typeface="Arvo"/>
                <a:sym typeface="Arvo"/>
              </a:endParaRPr>
            </a:p>
          </p:txBody>
        </p:sp>
        <p:grpSp>
          <p:nvGrpSpPr>
            <p:cNvPr id="84" name="Google Shape;84;p6"/>
            <p:cNvGrpSpPr/>
            <p:nvPr/>
          </p:nvGrpSpPr>
          <p:grpSpPr>
            <a:xfrm rot="10800000" flipH="1">
              <a:off x="3" y="40"/>
              <a:ext cx="6756168" cy="1327315"/>
              <a:chOff x="-2168138" y="330075"/>
              <a:chExt cx="8650663" cy="1699506"/>
            </a:xfrm>
          </p:grpSpPr>
          <p:sp>
            <p:nvSpPr>
              <p:cNvPr id="85" name="Google Shape;85;p6"/>
              <p:cNvSpPr/>
              <p:nvPr/>
            </p:nvSpPr>
            <p:spPr>
              <a:xfrm>
                <a:off x="-2168138" y="330081"/>
                <a:ext cx="69582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vo"/>
                  <a:ea typeface="Arvo"/>
                  <a:cs typeface="Arvo"/>
                  <a:sym typeface="Arvo"/>
                </a:endParaRPr>
              </a:p>
            </p:txBody>
          </p:sp>
          <p:sp>
            <p:nvSpPr>
              <p:cNvPr id="86" name="Google Shape;86;p6"/>
              <p:cNvSpPr/>
              <p:nvPr/>
            </p:nvSpPr>
            <p:spPr>
              <a:xfrm>
                <a:off x="4783025"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vo"/>
                  <a:ea typeface="Arvo"/>
                  <a:cs typeface="Arvo"/>
                  <a:sym typeface="Arvo"/>
                </a:endParaRPr>
              </a:p>
            </p:txBody>
          </p:sp>
        </p:grpSp>
        <p:grpSp>
          <p:nvGrpSpPr>
            <p:cNvPr id="87" name="Google Shape;87;p6"/>
            <p:cNvGrpSpPr/>
            <p:nvPr/>
          </p:nvGrpSpPr>
          <p:grpSpPr>
            <a:xfrm rot="10800000" flipH="1">
              <a:off x="-4" y="381007"/>
              <a:ext cx="7072430" cy="771744"/>
              <a:chOff x="-9092084" y="330075"/>
              <a:chExt cx="15574609" cy="1699501"/>
            </a:xfrm>
          </p:grpSpPr>
          <p:sp>
            <p:nvSpPr>
              <p:cNvPr id="88" name="Google Shape;88;p6"/>
              <p:cNvSpPr/>
              <p:nvPr/>
            </p:nvSpPr>
            <p:spPr>
              <a:xfrm>
                <a:off x="-9092084" y="330076"/>
                <a:ext cx="1388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vo"/>
                  <a:ea typeface="Arvo"/>
                  <a:cs typeface="Arvo"/>
                  <a:sym typeface="Arvo"/>
                </a:endParaRPr>
              </a:p>
            </p:txBody>
          </p:sp>
          <p:sp>
            <p:nvSpPr>
              <p:cNvPr id="89" name="Google Shape;89;p6"/>
              <p:cNvSpPr/>
              <p:nvPr/>
            </p:nvSpPr>
            <p:spPr>
              <a:xfrm>
                <a:off x="4783025"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vo"/>
                  <a:ea typeface="Arvo"/>
                  <a:cs typeface="Arvo"/>
                  <a:sym typeface="Arvo"/>
                </a:endParaRPr>
              </a:p>
            </p:txBody>
          </p:sp>
        </p:grpSp>
      </p:grpSp>
      <p:grpSp>
        <p:nvGrpSpPr>
          <p:cNvPr id="90" name="Google Shape;90;p6"/>
          <p:cNvGrpSpPr/>
          <p:nvPr/>
        </p:nvGrpSpPr>
        <p:grpSpPr>
          <a:xfrm>
            <a:off x="6946842" y="4472723"/>
            <a:ext cx="2202830" cy="670795"/>
            <a:chOff x="5575242" y="4472723"/>
            <a:chExt cx="2202830" cy="670795"/>
          </a:xfrm>
        </p:grpSpPr>
        <p:sp>
          <p:nvSpPr>
            <p:cNvPr id="91" name="Google Shape;91;p6"/>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92" name="Google Shape;92;p6"/>
            <p:cNvGrpSpPr/>
            <p:nvPr/>
          </p:nvGrpSpPr>
          <p:grpSpPr>
            <a:xfrm flipH="1">
              <a:off x="5734850" y="4472723"/>
              <a:ext cx="2040837" cy="670795"/>
              <a:chOff x="1297954" y="330075"/>
              <a:chExt cx="5169293" cy="1699506"/>
            </a:xfrm>
          </p:grpSpPr>
          <p:sp>
            <p:nvSpPr>
              <p:cNvPr id="93" name="Google Shape;93;p6"/>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6"/>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5" name="Google Shape;95;p6"/>
            <p:cNvGrpSpPr/>
            <p:nvPr/>
          </p:nvGrpSpPr>
          <p:grpSpPr>
            <a:xfrm flipH="1">
              <a:off x="5578209" y="4646738"/>
              <a:ext cx="2199863" cy="304563"/>
              <a:chOff x="-5827153" y="330075"/>
              <a:chExt cx="12276019" cy="1699569"/>
            </a:xfrm>
          </p:grpSpPr>
          <p:sp>
            <p:nvSpPr>
              <p:cNvPr id="96" name="Google Shape;96;p6"/>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6"/>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98" name="Google Shape;98;p6"/>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99" name="Google Shape;99;p6"/>
          <p:cNvSpPr txBox="1">
            <a:spLocks noGrp="1"/>
          </p:cNvSpPr>
          <p:nvPr>
            <p:ph type="body" idx="1"/>
          </p:nvPr>
        </p:nvSpPr>
        <p:spPr>
          <a:xfrm>
            <a:off x="814275" y="1537988"/>
            <a:ext cx="3378300" cy="27243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sz="2000"/>
            </a:lvl1pPr>
            <a:lvl2pPr marL="914400" lvl="1" indent="-355600">
              <a:spcBef>
                <a:spcPts val="1000"/>
              </a:spcBef>
              <a:spcAft>
                <a:spcPts val="0"/>
              </a:spcAft>
              <a:buSzPts val="2000"/>
              <a:buChar char="▻"/>
              <a:defRPr sz="2000"/>
            </a:lvl2pPr>
            <a:lvl3pPr marL="1371600" lvl="2" indent="-355600">
              <a:spcBef>
                <a:spcPts val="1000"/>
              </a:spcBef>
              <a:spcAft>
                <a:spcPts val="0"/>
              </a:spcAft>
              <a:buSzPts val="2000"/>
              <a:buChar char="▻"/>
              <a:defRPr sz="2000"/>
            </a:lvl3pPr>
            <a:lvl4pPr marL="1828800" lvl="3" indent="-355600">
              <a:spcBef>
                <a:spcPts val="1000"/>
              </a:spcBef>
              <a:spcAft>
                <a:spcPts val="0"/>
              </a:spcAft>
              <a:buSzPts val="2000"/>
              <a:buChar char="▻"/>
              <a:defRPr sz="2000"/>
            </a:lvl4pPr>
            <a:lvl5pPr marL="2286000" lvl="4" indent="-355600">
              <a:spcBef>
                <a:spcPts val="1000"/>
              </a:spcBef>
              <a:spcAft>
                <a:spcPts val="0"/>
              </a:spcAft>
              <a:buSzPts val="2000"/>
              <a:buChar char="▻"/>
              <a:defRPr sz="2000"/>
            </a:lvl5pPr>
            <a:lvl6pPr marL="2743200" lvl="5" indent="-355600">
              <a:spcBef>
                <a:spcPts val="1000"/>
              </a:spcBef>
              <a:spcAft>
                <a:spcPts val="0"/>
              </a:spcAft>
              <a:buSzPts val="2000"/>
              <a:buChar char="▻"/>
              <a:defRPr sz="2000"/>
            </a:lvl6pPr>
            <a:lvl7pPr marL="3200400" lvl="6" indent="-355600">
              <a:spcBef>
                <a:spcPts val="1000"/>
              </a:spcBef>
              <a:spcAft>
                <a:spcPts val="0"/>
              </a:spcAft>
              <a:buSzPts val="2000"/>
              <a:buChar char="▻"/>
              <a:defRPr sz="2000"/>
            </a:lvl7pPr>
            <a:lvl8pPr marL="3657600" lvl="7" indent="-355600">
              <a:spcBef>
                <a:spcPts val="1000"/>
              </a:spcBef>
              <a:spcAft>
                <a:spcPts val="0"/>
              </a:spcAft>
              <a:buSzPts val="2000"/>
              <a:buChar char="▻"/>
              <a:defRPr sz="2000"/>
            </a:lvl8pPr>
            <a:lvl9pPr marL="4114800" lvl="8" indent="-355600">
              <a:spcBef>
                <a:spcPts val="1000"/>
              </a:spcBef>
              <a:spcAft>
                <a:spcPts val="1000"/>
              </a:spcAft>
              <a:buSzPts val="2000"/>
              <a:buChar char="▻"/>
              <a:defRPr sz="2000"/>
            </a:lvl9pPr>
          </a:lstStyle>
          <a:p>
            <a:endParaRPr/>
          </a:p>
        </p:txBody>
      </p:sp>
      <p:sp>
        <p:nvSpPr>
          <p:cNvPr id="100" name="Google Shape;100;p6"/>
          <p:cNvSpPr txBox="1">
            <a:spLocks noGrp="1"/>
          </p:cNvSpPr>
          <p:nvPr>
            <p:ph type="body" idx="2"/>
          </p:nvPr>
        </p:nvSpPr>
        <p:spPr>
          <a:xfrm>
            <a:off x="4396123" y="1537988"/>
            <a:ext cx="3378300" cy="27243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sz="2000"/>
            </a:lvl1pPr>
            <a:lvl2pPr marL="914400" lvl="1" indent="-355600">
              <a:spcBef>
                <a:spcPts val="1000"/>
              </a:spcBef>
              <a:spcAft>
                <a:spcPts val="0"/>
              </a:spcAft>
              <a:buSzPts val="2000"/>
              <a:buChar char="▻"/>
              <a:defRPr sz="2000"/>
            </a:lvl2pPr>
            <a:lvl3pPr marL="1371600" lvl="2" indent="-355600">
              <a:spcBef>
                <a:spcPts val="1000"/>
              </a:spcBef>
              <a:spcAft>
                <a:spcPts val="0"/>
              </a:spcAft>
              <a:buSzPts val="2000"/>
              <a:buChar char="▻"/>
              <a:defRPr sz="2000"/>
            </a:lvl3pPr>
            <a:lvl4pPr marL="1828800" lvl="3" indent="-355600">
              <a:spcBef>
                <a:spcPts val="1000"/>
              </a:spcBef>
              <a:spcAft>
                <a:spcPts val="0"/>
              </a:spcAft>
              <a:buSzPts val="2000"/>
              <a:buChar char="▻"/>
              <a:defRPr sz="2000"/>
            </a:lvl4pPr>
            <a:lvl5pPr marL="2286000" lvl="4" indent="-355600">
              <a:spcBef>
                <a:spcPts val="1000"/>
              </a:spcBef>
              <a:spcAft>
                <a:spcPts val="0"/>
              </a:spcAft>
              <a:buSzPts val="2000"/>
              <a:buChar char="▻"/>
              <a:defRPr sz="2000"/>
            </a:lvl5pPr>
            <a:lvl6pPr marL="2743200" lvl="5" indent="-355600">
              <a:spcBef>
                <a:spcPts val="1000"/>
              </a:spcBef>
              <a:spcAft>
                <a:spcPts val="0"/>
              </a:spcAft>
              <a:buSzPts val="2000"/>
              <a:buChar char="▻"/>
              <a:defRPr sz="2000"/>
            </a:lvl6pPr>
            <a:lvl7pPr marL="3200400" lvl="6" indent="-355600">
              <a:spcBef>
                <a:spcPts val="1000"/>
              </a:spcBef>
              <a:spcAft>
                <a:spcPts val="0"/>
              </a:spcAft>
              <a:buSzPts val="2000"/>
              <a:buChar char="▻"/>
              <a:defRPr sz="2000"/>
            </a:lvl7pPr>
            <a:lvl8pPr marL="3657600" lvl="7" indent="-355600">
              <a:spcBef>
                <a:spcPts val="1000"/>
              </a:spcBef>
              <a:spcAft>
                <a:spcPts val="0"/>
              </a:spcAft>
              <a:buSzPts val="2000"/>
              <a:buChar char="▻"/>
              <a:defRPr sz="2000"/>
            </a:lvl8pPr>
            <a:lvl9pPr marL="4114800" lvl="8" indent="-355600">
              <a:spcBef>
                <a:spcPts val="1000"/>
              </a:spcBef>
              <a:spcAft>
                <a:spcPts val="1000"/>
              </a:spcAft>
              <a:buSzPts val="2000"/>
              <a:buChar char="▻"/>
              <a:defRPr sz="2000"/>
            </a:lvl9pPr>
          </a:lstStyle>
          <a:p>
            <a:endParaRPr/>
          </a:p>
        </p:txBody>
      </p:sp>
      <p:sp>
        <p:nvSpPr>
          <p:cNvPr id="101" name="Google Shape;101;p6"/>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graphicFrame>
        <p:nvGraphicFramePr>
          <p:cNvPr id="22" name="Object 1"/>
          <p:cNvGraphicFramePr>
            <a:graphicFrameLocks noChangeAspect="1"/>
          </p:cNvGraphicFramePr>
          <p:nvPr userDrawn="1">
            <p:extLst>
              <p:ext uri="{D42A27DB-BD31-4B8C-83A1-F6EECF244321}">
                <p14:modId xmlns:p14="http://schemas.microsoft.com/office/powerpoint/2010/main" val="2945665530"/>
              </p:ext>
            </p:extLst>
          </p:nvPr>
        </p:nvGraphicFramePr>
        <p:xfrm>
          <a:off x="7938675" y="42805"/>
          <a:ext cx="1123743" cy="555675"/>
        </p:xfrm>
        <a:graphic>
          <a:graphicData uri="http://schemas.openxmlformats.org/presentationml/2006/ole">
            <mc:AlternateContent xmlns:mc="http://schemas.openxmlformats.org/markup-compatibility/2006">
              <mc:Choice xmlns:v="urn:schemas-microsoft-com:vml" Requires="v">
                <p:oleObj spid="_x0000_s58388" name="Bitmap Image" r:id="rId3" imgW="1243440" imgH="614520" progId="Paint.Picture">
                  <p:embed/>
                </p:oleObj>
              </mc:Choice>
              <mc:Fallback>
                <p:oleObj name="Bitmap Image" r:id="rId3" imgW="1243440" imgH="614520" progId="Paint.Picture">
                  <p:embed/>
                  <p:pic>
                    <p:nvPicPr>
                      <p:cNvPr id="0" name=""/>
                      <p:cNvPicPr>
                        <a:picLocks noChangeAspect="1" noChangeArrowheads="1"/>
                      </p:cNvPicPr>
                      <p:nvPr/>
                    </p:nvPicPr>
                    <p:blipFill>
                      <a:blip r:embed="rId4"/>
                      <a:srcRect/>
                      <a:stretch>
                        <a:fillRect/>
                      </a:stretch>
                    </p:blipFill>
                    <p:spPr bwMode="auto">
                      <a:xfrm>
                        <a:off x="7938675" y="42805"/>
                        <a:ext cx="1123743" cy="555675"/>
                      </a:xfrm>
                      <a:prstGeom prst="rect">
                        <a:avLst/>
                      </a:prstGeom>
                      <a:noFill/>
                      <a:extLst/>
                    </p:spPr>
                  </p:pic>
                </p:oleObj>
              </mc:Fallback>
            </mc:AlternateContent>
          </a:graphicData>
        </a:graphic>
      </p:graphicFrame>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2"/>
        <p:cNvGrpSpPr/>
        <p:nvPr/>
      </p:nvGrpSpPr>
      <p:grpSpPr>
        <a:xfrm>
          <a:off x="0" y="0"/>
          <a:ext cx="0" cy="0"/>
          <a:chOff x="0" y="0"/>
          <a:chExt cx="0" cy="0"/>
        </a:xfrm>
      </p:grpSpPr>
      <p:sp>
        <p:nvSpPr>
          <p:cNvPr id="163" name="Google Shape;163;p10"/>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grpSp>
        <p:nvGrpSpPr>
          <p:cNvPr id="164" name="Google Shape;164;p10"/>
          <p:cNvGrpSpPr/>
          <p:nvPr/>
        </p:nvGrpSpPr>
        <p:grpSpPr>
          <a:xfrm>
            <a:off x="6946842" y="4472723"/>
            <a:ext cx="2202830" cy="670795"/>
            <a:chOff x="5575242" y="4472723"/>
            <a:chExt cx="2202830" cy="670795"/>
          </a:xfrm>
        </p:grpSpPr>
        <p:sp>
          <p:nvSpPr>
            <p:cNvPr id="165" name="Google Shape;165;p10"/>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66" name="Google Shape;166;p10"/>
            <p:cNvGrpSpPr/>
            <p:nvPr/>
          </p:nvGrpSpPr>
          <p:grpSpPr>
            <a:xfrm flipH="1">
              <a:off x="5734850" y="4472723"/>
              <a:ext cx="2040837" cy="670795"/>
              <a:chOff x="1297954" y="330075"/>
              <a:chExt cx="5169293" cy="1699506"/>
            </a:xfrm>
          </p:grpSpPr>
          <p:sp>
            <p:nvSpPr>
              <p:cNvPr id="167" name="Google Shape;167;p10"/>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 name="Google Shape;168;p10"/>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69" name="Google Shape;169;p10"/>
            <p:cNvGrpSpPr/>
            <p:nvPr/>
          </p:nvGrpSpPr>
          <p:grpSpPr>
            <a:xfrm flipH="1">
              <a:off x="5578209" y="4646738"/>
              <a:ext cx="2199863" cy="304563"/>
              <a:chOff x="-5827153" y="330075"/>
              <a:chExt cx="12276019" cy="1699569"/>
            </a:xfrm>
          </p:grpSpPr>
          <p:sp>
            <p:nvSpPr>
              <p:cNvPr id="170" name="Google Shape;170;p10"/>
              <p:cNvSpPr/>
              <p:nvPr/>
            </p:nvSpPr>
            <p:spPr>
              <a:xfrm>
                <a:off x="-5827153" y="330144"/>
                <a:ext cx="10612200" cy="1699500"/>
              </a:xfrm>
              <a:prstGeom prst="rect">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 name="Google Shape;171;p10"/>
              <p:cNvSpPr/>
              <p:nvPr/>
            </p:nvSpPr>
            <p:spPr>
              <a:xfrm>
                <a:off x="4749366"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172" name="Google Shape;172;p10"/>
          <p:cNvGrpSpPr/>
          <p:nvPr/>
        </p:nvGrpSpPr>
        <p:grpSpPr>
          <a:xfrm rot="10800000">
            <a:off x="-8" y="-2"/>
            <a:ext cx="2202830" cy="670795"/>
            <a:chOff x="5575242" y="4472723"/>
            <a:chExt cx="2202830" cy="670795"/>
          </a:xfrm>
        </p:grpSpPr>
        <p:sp>
          <p:nvSpPr>
            <p:cNvPr id="173" name="Google Shape;173;p10"/>
            <p:cNvSpPr/>
            <p:nvPr/>
          </p:nvSpPr>
          <p:spPr>
            <a:xfrm rot="10800000">
              <a:off x="5575242" y="4948334"/>
              <a:ext cx="394200" cy="1314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74" name="Google Shape;174;p10"/>
            <p:cNvGrpSpPr/>
            <p:nvPr/>
          </p:nvGrpSpPr>
          <p:grpSpPr>
            <a:xfrm flipH="1">
              <a:off x="5734850" y="4472723"/>
              <a:ext cx="2040837" cy="670795"/>
              <a:chOff x="1297954" y="330075"/>
              <a:chExt cx="5169293" cy="1699506"/>
            </a:xfrm>
          </p:grpSpPr>
          <p:sp>
            <p:nvSpPr>
              <p:cNvPr id="175" name="Google Shape;175;p10"/>
              <p:cNvSpPr/>
              <p:nvPr/>
            </p:nvSpPr>
            <p:spPr>
              <a:xfrm>
                <a:off x="1297954" y="330081"/>
                <a:ext cx="3476700" cy="1699500"/>
              </a:xfrm>
              <a:prstGeom prst="rect">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 name="Google Shape;176;p10"/>
              <p:cNvSpPr/>
              <p:nvPr/>
            </p:nvSpPr>
            <p:spPr>
              <a:xfrm>
                <a:off x="4767747" y="330075"/>
                <a:ext cx="1699500" cy="1699500"/>
              </a:xfrm>
              <a:prstGeom prst="rtTriangle">
                <a:avLst/>
              </a:prstGeom>
              <a:solidFill>
                <a:srgbClr val="C7D3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77" name="Google Shape;177;p10"/>
            <p:cNvGrpSpPr/>
            <p:nvPr/>
          </p:nvGrpSpPr>
          <p:grpSpPr>
            <a:xfrm flipH="1">
              <a:off x="5578209" y="4646738"/>
              <a:ext cx="2199863" cy="304563"/>
              <a:chOff x="-5827153" y="330075"/>
              <a:chExt cx="12276019" cy="1699569"/>
            </a:xfrm>
          </p:grpSpPr>
          <p:sp>
            <p:nvSpPr>
              <p:cNvPr id="178" name="Google Shape;178;p10"/>
              <p:cNvSpPr/>
              <p:nvPr/>
            </p:nvSpPr>
            <p:spPr>
              <a:xfrm>
                <a:off x="-5827153" y="330144"/>
                <a:ext cx="10612200" cy="1699500"/>
              </a:xfrm>
              <a:prstGeom prst="rect">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 name="Google Shape;179;p10"/>
              <p:cNvSpPr/>
              <p:nvPr/>
            </p:nvSpPr>
            <p:spPr>
              <a:xfrm>
                <a:off x="4749366" y="330075"/>
                <a:ext cx="1699500" cy="1699500"/>
              </a:xfrm>
              <a:prstGeom prst="rtTriangle">
                <a:avLst/>
              </a:prstGeom>
              <a:solidFill>
                <a:srgbClr val="3F53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lstStyle>
            <a:lvl1pPr lv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1pPr>
            <a:lvl2pPr lvl="1">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2pPr>
            <a:lvl3pPr lvl="2">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3pPr>
            <a:lvl4pPr lvl="3">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4pPr>
            <a:lvl5pPr lvl="4">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5pPr>
            <a:lvl6pPr lvl="5">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6pPr>
            <a:lvl7pPr lvl="6">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7pPr>
            <a:lvl8pPr lvl="7">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8pPr>
            <a:lvl9pPr lvl="8">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814275" y="1327350"/>
            <a:ext cx="6132600" cy="3145500"/>
          </a:xfrm>
          <a:prstGeom prst="rect">
            <a:avLst/>
          </a:prstGeom>
          <a:noFill/>
          <a:ln>
            <a:noFill/>
          </a:ln>
        </p:spPr>
        <p:txBody>
          <a:bodyPr spcFirstLastPara="1" wrap="square" lIns="91425" tIns="91425" rIns="91425" bIns="91425" anchor="ctr" anchorCtr="0"/>
          <a:lstStyle>
            <a:lvl1pPr marL="457200" lvl="0" indent="-381000">
              <a:spcBef>
                <a:spcPts val="6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7618000" y="4636500"/>
            <a:ext cx="1487400" cy="315600"/>
          </a:xfrm>
          <a:prstGeom prst="rect">
            <a:avLst/>
          </a:prstGeom>
          <a:noFill/>
          <a:ln>
            <a:noFill/>
          </a:ln>
        </p:spPr>
        <p:txBody>
          <a:bodyPr spcFirstLastPara="1" wrap="square" lIns="91425" tIns="91425" rIns="91425" bIns="91425" anchor="ctr" anchorCtr="0">
            <a:noAutofit/>
          </a:bodyPr>
          <a:lstStyle>
            <a:lvl1pPr lvl="0" algn="r">
              <a:buNone/>
              <a:defRPr sz="1200" b="1">
                <a:solidFill>
                  <a:srgbClr val="FFFFFF"/>
                </a:solidFill>
                <a:latin typeface="Roboto Condensed"/>
                <a:ea typeface="Roboto Condensed"/>
                <a:cs typeface="Roboto Condensed"/>
                <a:sym typeface="Roboto Condensed"/>
              </a:defRPr>
            </a:lvl1pPr>
            <a:lvl2pPr lvl="1" algn="r">
              <a:buNone/>
              <a:defRPr sz="1200" b="1">
                <a:solidFill>
                  <a:srgbClr val="FFFFFF"/>
                </a:solidFill>
                <a:latin typeface="Roboto Condensed"/>
                <a:ea typeface="Roboto Condensed"/>
                <a:cs typeface="Roboto Condensed"/>
                <a:sym typeface="Roboto Condensed"/>
              </a:defRPr>
            </a:lvl2pPr>
            <a:lvl3pPr lvl="2" algn="r">
              <a:buNone/>
              <a:defRPr sz="1200" b="1">
                <a:solidFill>
                  <a:srgbClr val="FFFFFF"/>
                </a:solidFill>
                <a:latin typeface="Roboto Condensed"/>
                <a:ea typeface="Roboto Condensed"/>
                <a:cs typeface="Roboto Condensed"/>
                <a:sym typeface="Roboto Condensed"/>
              </a:defRPr>
            </a:lvl3pPr>
            <a:lvl4pPr lvl="3" algn="r">
              <a:buNone/>
              <a:defRPr sz="1200" b="1">
                <a:solidFill>
                  <a:srgbClr val="FFFFFF"/>
                </a:solidFill>
                <a:latin typeface="Roboto Condensed"/>
                <a:ea typeface="Roboto Condensed"/>
                <a:cs typeface="Roboto Condensed"/>
                <a:sym typeface="Roboto Condensed"/>
              </a:defRPr>
            </a:lvl4pPr>
            <a:lvl5pPr lvl="4" algn="r">
              <a:buNone/>
              <a:defRPr sz="1200" b="1">
                <a:solidFill>
                  <a:srgbClr val="FFFFFF"/>
                </a:solidFill>
                <a:latin typeface="Roboto Condensed"/>
                <a:ea typeface="Roboto Condensed"/>
                <a:cs typeface="Roboto Condensed"/>
                <a:sym typeface="Roboto Condensed"/>
              </a:defRPr>
            </a:lvl5pPr>
            <a:lvl6pPr lvl="5" algn="r">
              <a:buNone/>
              <a:defRPr sz="1200" b="1">
                <a:solidFill>
                  <a:srgbClr val="FFFFFF"/>
                </a:solidFill>
                <a:latin typeface="Roboto Condensed"/>
                <a:ea typeface="Roboto Condensed"/>
                <a:cs typeface="Roboto Condensed"/>
                <a:sym typeface="Roboto Condensed"/>
              </a:defRPr>
            </a:lvl6pPr>
            <a:lvl7pPr lvl="6" algn="r">
              <a:buNone/>
              <a:defRPr sz="1200" b="1">
                <a:solidFill>
                  <a:srgbClr val="FFFFFF"/>
                </a:solidFill>
                <a:latin typeface="Roboto Condensed"/>
                <a:ea typeface="Roboto Condensed"/>
                <a:cs typeface="Roboto Condensed"/>
                <a:sym typeface="Roboto Condensed"/>
              </a:defRPr>
            </a:lvl7pPr>
            <a:lvl8pPr lvl="7" algn="r">
              <a:buNone/>
              <a:defRPr sz="1200" b="1">
                <a:solidFill>
                  <a:srgbClr val="FFFFFF"/>
                </a:solidFill>
                <a:latin typeface="Roboto Condensed"/>
                <a:ea typeface="Roboto Condensed"/>
                <a:cs typeface="Roboto Condensed"/>
                <a:sym typeface="Roboto Condensed"/>
              </a:defRPr>
            </a:lvl8pPr>
            <a:lvl9pPr lvl="8" algn="r">
              <a:buNone/>
              <a:defRPr sz="1200" b="1">
                <a:solidFill>
                  <a:srgbClr val="FFFFFF"/>
                </a:solidFill>
                <a:latin typeface="Roboto Condensed"/>
                <a:ea typeface="Roboto Condensed"/>
                <a:cs typeface="Roboto Condensed"/>
                <a:sym typeface="Roboto Condensed"/>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56"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1"/>
          <p:cNvSpPr txBox="1">
            <a:spLocks noGrp="1"/>
          </p:cNvSpPr>
          <p:nvPr>
            <p:ph type="ctrTitle"/>
          </p:nvPr>
        </p:nvSpPr>
        <p:spPr>
          <a:xfrm>
            <a:off x="251520" y="1090750"/>
            <a:ext cx="7272808" cy="2961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000" dirty="0" smtClean="0"/>
              <a:t>Consumer (Sex Disaggregated) Satisfaction Survey</a:t>
            </a:r>
            <a:br>
              <a:rPr lang="en" sz="4000" dirty="0" smtClean="0"/>
            </a:br>
            <a:endParaRPr sz="4000" b="0" dirty="0"/>
          </a:p>
        </p:txBody>
      </p:sp>
      <p:sp>
        <p:nvSpPr>
          <p:cNvPr id="573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dirty="0"/>
          </a:p>
        </p:txBody>
      </p:sp>
      <p:graphicFrame>
        <p:nvGraphicFramePr>
          <p:cNvPr id="57345" name="Object 1"/>
          <p:cNvGraphicFramePr>
            <a:graphicFrameLocks noChangeAspect="1"/>
          </p:cNvGraphicFramePr>
          <p:nvPr/>
        </p:nvGraphicFramePr>
        <p:xfrm>
          <a:off x="7984224" y="4587974"/>
          <a:ext cx="1124280" cy="555526"/>
        </p:xfrm>
        <a:graphic>
          <a:graphicData uri="http://schemas.openxmlformats.org/presentationml/2006/ole">
            <mc:AlternateContent xmlns:mc="http://schemas.openxmlformats.org/markup-compatibility/2006">
              <mc:Choice xmlns:v="urn:schemas-microsoft-com:vml" Requires="v">
                <p:oleObj spid="_x0000_s57379" name="Bitmap Image" r:id="rId4" imgW="1619476" imgH="800212" progId="PBrush">
                  <p:embed/>
                </p:oleObj>
              </mc:Choice>
              <mc:Fallback>
                <p:oleObj name="Bitmap Image" r:id="rId4" imgW="1619476" imgH="800212" progId="PBrush">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84224" y="4587974"/>
                        <a:ext cx="1124280" cy="5555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8" name="Google Shape;268;p18"/>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noAutofit/>
          </a:bodyPr>
          <a:lstStyle/>
          <a:p>
            <a:r>
              <a:rPr lang="en-US" sz="1800" dirty="0">
                <a:latin typeface="Arial" panose="020B0604020202020204" pitchFamily="34" charset="0"/>
                <a:cs typeface="Arial" panose="020B0604020202020204" pitchFamily="34" charset="0"/>
              </a:rPr>
              <a:t>If yes, please specify the frequency of power outages:</a:t>
            </a:r>
            <a:endParaRPr lang="en-IN"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10</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16" name="Chart 15"/>
          <p:cNvGraphicFramePr>
            <a:graphicFrameLocks/>
          </p:cNvGraphicFramePr>
          <p:nvPr>
            <p:extLst>
              <p:ext uri="{D42A27DB-BD31-4B8C-83A1-F6EECF244321}">
                <p14:modId xmlns:p14="http://schemas.microsoft.com/office/powerpoint/2010/main" val="676600746"/>
              </p:ext>
            </p:extLst>
          </p:nvPr>
        </p:nvGraphicFramePr>
        <p:xfrm>
          <a:off x="388298" y="1491630"/>
          <a:ext cx="8336413" cy="29288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969712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8" name="Google Shape;268;p18"/>
          <p:cNvSpPr txBox="1">
            <a:spLocks noGrp="1"/>
          </p:cNvSpPr>
          <p:nvPr>
            <p:ph type="title"/>
          </p:nvPr>
        </p:nvSpPr>
        <p:spPr>
          <a:xfrm>
            <a:off x="814274" y="392575"/>
            <a:ext cx="5773949" cy="766200"/>
          </a:xfrm>
          <a:prstGeom prst="rect">
            <a:avLst/>
          </a:prstGeom>
          <a:noFill/>
          <a:ln>
            <a:noFill/>
          </a:ln>
        </p:spPr>
        <p:txBody>
          <a:bodyPr spcFirstLastPara="1" wrap="square" lIns="91425" tIns="91425" rIns="91425" bIns="91425" anchor="ctr" anchorCtr="0">
            <a:noAutofit/>
          </a:bodyPr>
          <a:lstStyle/>
          <a:p>
            <a:r>
              <a:rPr lang="en-US" sz="1800" dirty="0">
                <a:latin typeface="Arial" panose="020B0604020202020204" pitchFamily="34" charset="0"/>
                <a:cs typeface="Arial" panose="020B0604020202020204" pitchFamily="34" charset="0"/>
              </a:rPr>
              <a:t>How would you rate the response time of DISCOM in addressing power outages or electrical faults?</a:t>
            </a:r>
            <a:endParaRPr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11</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14" name="Chart 13"/>
          <p:cNvGraphicFramePr>
            <a:graphicFrameLocks/>
          </p:cNvGraphicFramePr>
          <p:nvPr>
            <p:extLst>
              <p:ext uri="{D42A27DB-BD31-4B8C-83A1-F6EECF244321}">
                <p14:modId xmlns:p14="http://schemas.microsoft.com/office/powerpoint/2010/main" val="2613827168"/>
              </p:ext>
            </p:extLst>
          </p:nvPr>
        </p:nvGraphicFramePr>
        <p:xfrm>
          <a:off x="533317" y="1491630"/>
          <a:ext cx="8083232" cy="29288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57858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8" name="Google Shape;268;p18"/>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noAutofit/>
          </a:bodyPr>
          <a:lstStyle/>
          <a:p>
            <a:r>
              <a:rPr lang="en-US" sz="1800" dirty="0">
                <a:latin typeface="Arial" panose="020B0604020202020204" pitchFamily="34" charset="0"/>
                <a:cs typeface="Arial" panose="020B0604020202020204" pitchFamily="34" charset="0"/>
              </a:rPr>
              <a:t>Do you experience fluctuations in voltage or frequent voltage drops?</a:t>
            </a:r>
            <a:endParaRPr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12</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13" name="Chart 12"/>
          <p:cNvGraphicFramePr/>
          <p:nvPr>
            <p:extLst>
              <p:ext uri="{D42A27DB-BD31-4B8C-83A1-F6EECF244321}">
                <p14:modId xmlns:p14="http://schemas.microsoft.com/office/powerpoint/2010/main" val="1108160775"/>
              </p:ext>
            </p:extLst>
          </p:nvPr>
        </p:nvGraphicFramePr>
        <p:xfrm>
          <a:off x="484059" y="1491630"/>
          <a:ext cx="7862181" cy="29775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164308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8" name="Google Shape;268;p18"/>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noAutofit/>
          </a:bodyPr>
          <a:lstStyle/>
          <a:p>
            <a:r>
              <a:rPr lang="en-US" sz="1800" dirty="0">
                <a:latin typeface="Arial" panose="020B0604020202020204" pitchFamily="34" charset="0"/>
                <a:cs typeface="Arial" panose="020B0604020202020204" pitchFamily="34" charset="0"/>
              </a:rPr>
              <a:t>If yes, how often do you experience these fluctuations?</a:t>
            </a:r>
            <a:endParaRPr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13</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14" name="Chart 13"/>
          <p:cNvGraphicFramePr>
            <a:graphicFrameLocks/>
          </p:cNvGraphicFramePr>
          <p:nvPr>
            <p:extLst>
              <p:ext uri="{D42A27DB-BD31-4B8C-83A1-F6EECF244321}">
                <p14:modId xmlns:p14="http://schemas.microsoft.com/office/powerpoint/2010/main" val="277314340"/>
              </p:ext>
            </p:extLst>
          </p:nvPr>
        </p:nvGraphicFramePr>
        <p:xfrm>
          <a:off x="382573" y="1491630"/>
          <a:ext cx="8414894" cy="29288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9417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8" name="Google Shape;268;p18"/>
          <p:cNvSpPr txBox="1">
            <a:spLocks noGrp="1"/>
          </p:cNvSpPr>
          <p:nvPr>
            <p:ph type="title"/>
          </p:nvPr>
        </p:nvSpPr>
        <p:spPr>
          <a:xfrm>
            <a:off x="706366" y="392575"/>
            <a:ext cx="6529930" cy="766200"/>
          </a:xfrm>
          <a:prstGeom prst="rect">
            <a:avLst/>
          </a:prstGeom>
          <a:noFill/>
          <a:ln>
            <a:noFill/>
          </a:ln>
        </p:spPr>
        <p:txBody>
          <a:bodyPr spcFirstLastPara="1" wrap="square" lIns="91425" tIns="91425" rIns="91425" bIns="91425" anchor="ctr" anchorCtr="0">
            <a:noAutofit/>
          </a:bodyPr>
          <a:lstStyle/>
          <a:p>
            <a:r>
              <a:rPr lang="en-US" sz="1600" dirty="0">
                <a:latin typeface="Arial" panose="020B0604020202020204" pitchFamily="34" charset="0"/>
                <a:cs typeface="Arial" panose="020B0604020202020204" pitchFamily="34" charset="0"/>
              </a:rPr>
              <a:t>How satisfied are you with the customer service provided by DISCOM regarding electricity-related issues?</a:t>
            </a:r>
            <a:endParaRPr sz="16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14</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13" name="Chart 12"/>
          <p:cNvGraphicFramePr/>
          <p:nvPr>
            <p:extLst>
              <p:ext uri="{D42A27DB-BD31-4B8C-83A1-F6EECF244321}">
                <p14:modId xmlns:p14="http://schemas.microsoft.com/office/powerpoint/2010/main" val="2826589410"/>
              </p:ext>
            </p:extLst>
          </p:nvPr>
        </p:nvGraphicFramePr>
        <p:xfrm>
          <a:off x="462686" y="1347614"/>
          <a:ext cx="7898082" cy="30008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4967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8" name="Google Shape;268;p18"/>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noAutofit/>
          </a:bodyPr>
          <a:lstStyle/>
          <a:p>
            <a:r>
              <a:rPr lang="en-US" sz="1800" dirty="0">
                <a:latin typeface="Arial" panose="020B0604020202020204" pitchFamily="34" charset="0"/>
                <a:cs typeface="Arial" panose="020B0604020202020204" pitchFamily="34" charset="0"/>
              </a:rPr>
              <a:t>What are the losses to the establishment due to power outages?</a:t>
            </a:r>
            <a:endParaRPr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15</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13" name="Chart 12"/>
          <p:cNvGraphicFramePr/>
          <p:nvPr>
            <p:extLst>
              <p:ext uri="{D42A27DB-BD31-4B8C-83A1-F6EECF244321}">
                <p14:modId xmlns:p14="http://schemas.microsoft.com/office/powerpoint/2010/main" val="484775391"/>
              </p:ext>
            </p:extLst>
          </p:nvPr>
        </p:nvGraphicFramePr>
        <p:xfrm>
          <a:off x="605808" y="1491630"/>
          <a:ext cx="7862181" cy="29288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5235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Google Shape;502;p34"/>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16</a:t>
            </a:fld>
            <a:endParaRPr dirty="0"/>
          </a:p>
        </p:txBody>
      </p:sp>
      <p:sp>
        <p:nvSpPr>
          <p:cNvPr id="503" name="Google Shape;503;p34"/>
          <p:cNvSpPr txBox="1">
            <a:spLocks noGrp="1"/>
          </p:cNvSpPr>
          <p:nvPr>
            <p:ph type="ctrTitle" idx="4294967295"/>
          </p:nvPr>
        </p:nvSpPr>
        <p:spPr>
          <a:xfrm>
            <a:off x="1275150" y="2364400"/>
            <a:ext cx="6593700"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solidFill>
                  <a:srgbClr val="FF9800"/>
                </a:solidFill>
              </a:rPr>
              <a:t>THANKS!</a:t>
            </a:r>
            <a:endParaRPr sz="6000" dirty="0">
              <a:solidFill>
                <a:srgbClr val="FF9800"/>
              </a:solidFill>
            </a:endParaRPr>
          </a:p>
        </p:txBody>
      </p:sp>
      <p:grpSp>
        <p:nvGrpSpPr>
          <p:cNvPr id="505" name="Google Shape;505;p34"/>
          <p:cNvGrpSpPr/>
          <p:nvPr/>
        </p:nvGrpSpPr>
        <p:grpSpPr>
          <a:xfrm>
            <a:off x="3996210" y="966817"/>
            <a:ext cx="1197664" cy="1126777"/>
            <a:chOff x="5972700" y="2330200"/>
            <a:chExt cx="411625" cy="387275"/>
          </a:xfrm>
        </p:grpSpPr>
        <p:sp>
          <p:nvSpPr>
            <p:cNvPr id="506" name="Google Shape;506;p34"/>
            <p:cNvSpPr/>
            <p:nvPr/>
          </p:nvSpPr>
          <p:spPr>
            <a:xfrm>
              <a:off x="5972700" y="2476950"/>
              <a:ext cx="98050" cy="219825"/>
            </a:xfrm>
            <a:custGeom>
              <a:avLst/>
              <a:gdLst/>
              <a:ahLst/>
              <a:cxnLst/>
              <a:rect l="l" t="t" r="r" b="b"/>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9050" cap="rnd" cmpd="sng">
              <a:solidFill>
                <a:srgbClr val="3F537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7" name="Google Shape;507;p34"/>
            <p:cNvSpPr/>
            <p:nvPr/>
          </p:nvSpPr>
          <p:spPr>
            <a:xfrm>
              <a:off x="6078025" y="2330200"/>
              <a:ext cx="306300" cy="387275"/>
            </a:xfrm>
            <a:custGeom>
              <a:avLst/>
              <a:gdLst/>
              <a:ahLst/>
              <a:cxnLst/>
              <a:rect l="l" t="t" r="r" b="b"/>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9050" cap="rnd" cmpd="sng">
              <a:solidFill>
                <a:srgbClr val="3F537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18"/>
          <p:cNvSpPr txBox="1">
            <a:spLocks noGrp="1"/>
          </p:cNvSpPr>
          <p:nvPr>
            <p:ph type="body" idx="1"/>
          </p:nvPr>
        </p:nvSpPr>
        <p:spPr>
          <a:xfrm>
            <a:off x="179512" y="1347614"/>
            <a:ext cx="8568952" cy="3672408"/>
          </a:xfrm>
          <a:prstGeom prst="rect">
            <a:avLst/>
          </a:prstGeom>
        </p:spPr>
        <p:txBody>
          <a:bodyPr spcFirstLastPara="1" wrap="square" lIns="91425" tIns="91425" rIns="91425" bIns="91425" anchor="t" anchorCtr="0">
            <a:noAutofit/>
          </a:bodyPr>
          <a:lstStyle/>
          <a:p>
            <a:pPr marL="285750" indent="-285750">
              <a:spcBef>
                <a:spcPts val="700"/>
              </a:spcBef>
              <a:spcAft>
                <a:spcPts val="700"/>
              </a:spcAft>
            </a:pPr>
            <a:r>
              <a:rPr lang="en-US" sz="1200" b="1" dirty="0">
                <a:latin typeface="Arial" panose="020B0604020202020204" pitchFamily="34" charset="0"/>
                <a:cs typeface="Arial" panose="020B0604020202020204" pitchFamily="34" charset="0"/>
              </a:rPr>
              <a:t>S</a:t>
            </a:r>
            <a:r>
              <a:rPr lang="en-US" sz="1200" b="1" dirty="0" smtClean="0">
                <a:latin typeface="Arial" panose="020B0604020202020204" pitchFamily="34" charset="0"/>
                <a:cs typeface="Arial" panose="020B0604020202020204" pitchFamily="34" charset="0"/>
              </a:rPr>
              <a:t>urvey is conducted </a:t>
            </a:r>
            <a:r>
              <a:rPr lang="en-US" sz="1200" b="1" dirty="0" smtClean="0">
                <a:latin typeface="Arial" panose="020B0604020202020204" pitchFamily="34" charset="0"/>
                <a:cs typeface="Arial" panose="020B0604020202020204" pitchFamily="34" charset="0"/>
              </a:rPr>
              <a:t>under </a:t>
            </a:r>
            <a:r>
              <a:rPr lang="en-US" sz="1200" b="1" dirty="0" smtClean="0">
                <a:latin typeface="Arial" panose="020B0604020202020204" pitchFamily="34" charset="0"/>
                <a:cs typeface="Arial" panose="020B0604020202020204" pitchFamily="34" charset="0"/>
              </a:rPr>
              <a:t>Business Ready </a:t>
            </a:r>
            <a:r>
              <a:rPr lang="en-US" sz="1200" b="1" dirty="0" smtClean="0">
                <a:latin typeface="Arial" panose="020B0604020202020204" pitchFamily="34" charset="0"/>
                <a:cs typeface="Arial" panose="020B0604020202020204" pitchFamily="34" charset="0"/>
              </a:rPr>
              <a:t>(B-Ready) Framework</a:t>
            </a:r>
            <a:r>
              <a:rPr lang="en-US" sz="1200" b="1" dirty="0" smtClean="0">
                <a:latin typeface="Arial" panose="020B0604020202020204" pitchFamily="34" charset="0"/>
                <a:cs typeface="Arial" panose="020B0604020202020204" pitchFamily="34" charset="0"/>
              </a:rPr>
              <a:t>.</a:t>
            </a:r>
          </a:p>
          <a:p>
            <a:pPr marL="285750" indent="-285750">
              <a:spcBef>
                <a:spcPts val="700"/>
              </a:spcBef>
              <a:spcAft>
                <a:spcPts val="700"/>
              </a:spcAft>
            </a:pPr>
            <a:r>
              <a:rPr lang="en-US" sz="1200" b="1" dirty="0">
                <a:latin typeface="Arial" panose="020B0604020202020204" pitchFamily="34" charset="0"/>
                <a:cs typeface="Arial" panose="020B0604020202020204" pitchFamily="34" charset="0"/>
              </a:rPr>
              <a:t>BYPL has conducted </a:t>
            </a:r>
            <a:r>
              <a:rPr lang="en-US" sz="1200" b="1" dirty="0" smtClean="0">
                <a:latin typeface="Arial" panose="020B0604020202020204" pitchFamily="34" charset="0"/>
                <a:cs typeface="Arial" panose="020B0604020202020204" pitchFamily="34" charset="0"/>
              </a:rPr>
              <a:t>this </a:t>
            </a:r>
            <a:r>
              <a:rPr lang="en-US" sz="1200" b="1" dirty="0">
                <a:latin typeface="Arial" panose="020B0604020202020204" pitchFamily="34" charset="0"/>
                <a:cs typeface="Arial" panose="020B0604020202020204" pitchFamily="34" charset="0"/>
              </a:rPr>
              <a:t>survey on the direction of Ministry of Power</a:t>
            </a:r>
            <a:r>
              <a:rPr lang="en-US" sz="1200" b="1" dirty="0" smtClean="0">
                <a:latin typeface="Arial" panose="020B0604020202020204" pitchFamily="34" charset="0"/>
                <a:cs typeface="Arial" panose="020B0604020202020204" pitchFamily="34" charset="0"/>
              </a:rPr>
              <a:t>.</a:t>
            </a:r>
            <a:endParaRPr lang="en-US" sz="1200" b="1" dirty="0">
              <a:latin typeface="Arial" panose="020B0604020202020204" pitchFamily="34" charset="0"/>
              <a:cs typeface="Arial" panose="020B0604020202020204" pitchFamily="34" charset="0"/>
            </a:endParaRPr>
          </a:p>
          <a:p>
            <a:pPr marL="285750" indent="-285750">
              <a:spcBef>
                <a:spcPts val="700"/>
              </a:spcBef>
              <a:spcAft>
                <a:spcPts val="700"/>
              </a:spcAft>
            </a:pPr>
            <a:r>
              <a:rPr lang="en-US" sz="1200" b="1" dirty="0" smtClean="0">
                <a:latin typeface="Arial" panose="020B0604020202020204" pitchFamily="34" charset="0"/>
                <a:cs typeface="Arial" panose="020B0604020202020204" pitchFamily="34" charset="0"/>
              </a:rPr>
              <a:t>Major focus of this survey are the organization with Female Ownership.</a:t>
            </a:r>
          </a:p>
          <a:p>
            <a:pPr marL="0" lvl="0" indent="0">
              <a:spcBef>
                <a:spcPts val="1000"/>
              </a:spcBef>
              <a:spcAft>
                <a:spcPts val="1000"/>
              </a:spcAft>
              <a:buNone/>
            </a:pPr>
            <a:r>
              <a:rPr lang="en-US" sz="1200" b="1" u="sng" dirty="0" smtClean="0">
                <a:latin typeface="Arial" panose="020B0604020202020204" pitchFamily="34" charset="0"/>
                <a:cs typeface="Arial" panose="020B0604020202020204" pitchFamily="34" charset="0"/>
              </a:rPr>
              <a:t>Business Ready Framework</a:t>
            </a:r>
          </a:p>
          <a:p>
            <a:pPr marL="0" lvl="0" indent="0" algn="just">
              <a:lnSpc>
                <a:spcPct val="120000"/>
              </a:lnSpc>
              <a:spcBef>
                <a:spcPts val="1000"/>
              </a:spcBef>
              <a:spcAft>
                <a:spcPts val="1000"/>
              </a:spcAft>
              <a:buNone/>
            </a:pPr>
            <a:r>
              <a:rPr lang="en-US" sz="1200" dirty="0" smtClean="0">
                <a:latin typeface="Arial" panose="020B0604020202020204" pitchFamily="34" charset="0"/>
                <a:cs typeface="Arial" panose="020B0604020202020204" pitchFamily="34" charset="0"/>
              </a:rPr>
              <a:t>Business Ready (B-Ready) is the world bank new flagship report to benchmark the business environment across the countries. The report assesses the regulatory framework and public services directed at firms, and the efficiency with which regulatory framework and public services are combined in practice. Accordingly, the </a:t>
            </a:r>
            <a:r>
              <a:rPr lang="en-US" sz="1200" dirty="0" err="1" smtClean="0">
                <a:latin typeface="Arial" panose="020B0604020202020204" pitchFamily="34" charset="0"/>
                <a:cs typeface="Arial" panose="020B0604020202020204" pitchFamily="34" charset="0"/>
              </a:rPr>
              <a:t>MoP</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GoI</a:t>
            </a:r>
            <a:r>
              <a:rPr lang="en-US" sz="1200" dirty="0" smtClean="0">
                <a:latin typeface="Arial" panose="020B0604020202020204" pitchFamily="34" charset="0"/>
                <a:cs typeface="Arial" panose="020B0604020202020204" pitchFamily="34" charset="0"/>
              </a:rPr>
              <a:t> requested the Delhi DISCOMs to conduct a sex disaggregated consumer satisfaction survey mainly focusing the organization with female ownership.</a:t>
            </a:r>
            <a:endParaRPr lang="en-US" sz="1200" dirty="0">
              <a:latin typeface="Arial" panose="020B0604020202020204" pitchFamily="34" charset="0"/>
              <a:cs typeface="Arial" panose="020B0604020202020204" pitchFamily="34" charset="0"/>
            </a:endParaRPr>
          </a:p>
        </p:txBody>
      </p:sp>
      <p:sp>
        <p:nvSpPr>
          <p:cNvPr id="268" name="Google Shape;268;p18"/>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1800" dirty="0" smtClean="0">
                <a:latin typeface="Arial" panose="020B0604020202020204" pitchFamily="34" charset="0"/>
                <a:cs typeface="Arial" panose="020B0604020202020204" pitchFamily="34" charset="0"/>
              </a:rPr>
              <a:t>Why this initiative?</a:t>
            </a:r>
            <a:endParaRPr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extLst>
      <p:ext uri="{BB962C8B-B14F-4D97-AF65-F5344CB8AC3E}">
        <p14:creationId xmlns:p14="http://schemas.microsoft.com/office/powerpoint/2010/main" val="504516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18"/>
          <p:cNvSpPr txBox="1">
            <a:spLocks noGrp="1"/>
          </p:cNvSpPr>
          <p:nvPr>
            <p:ph type="body" idx="1"/>
          </p:nvPr>
        </p:nvSpPr>
        <p:spPr>
          <a:xfrm>
            <a:off x="107504" y="1312404"/>
            <a:ext cx="8568952" cy="3456384"/>
          </a:xfrm>
          <a:prstGeom prst="rect">
            <a:avLst/>
          </a:prstGeom>
        </p:spPr>
        <p:txBody>
          <a:bodyPr spcFirstLastPara="1" wrap="square" lIns="91425" tIns="91425" rIns="91425" bIns="91425" anchor="t" anchorCtr="0">
            <a:noAutofit/>
          </a:bodyPr>
          <a:lstStyle/>
          <a:p>
            <a:pPr marL="446088" indent="-446088">
              <a:spcBef>
                <a:spcPts val="500"/>
              </a:spcBef>
              <a:spcAft>
                <a:spcPts val="500"/>
              </a:spcAft>
            </a:pPr>
            <a:r>
              <a:rPr lang="en-US" sz="1200" dirty="0" smtClean="0">
                <a:latin typeface="Arial" panose="020B0604020202020204" pitchFamily="34" charset="0"/>
                <a:cs typeface="Arial" panose="020B0604020202020204" pitchFamily="34" charset="0"/>
              </a:rPr>
              <a:t>All commercials and industrial (C&amp;I) Consumers having sanctioned load more than 100 kW considered.</a:t>
            </a:r>
          </a:p>
          <a:p>
            <a:pPr marL="446088" indent="-446088">
              <a:spcBef>
                <a:spcPts val="500"/>
              </a:spcBef>
              <a:spcAft>
                <a:spcPts val="500"/>
              </a:spcAft>
            </a:pPr>
            <a:r>
              <a:rPr lang="en-US" sz="1200" dirty="0" smtClean="0">
                <a:latin typeface="Arial" panose="020B0604020202020204" pitchFamily="34" charset="0"/>
                <a:cs typeface="Arial" panose="020B0604020202020204" pitchFamily="34" charset="0"/>
              </a:rPr>
              <a:t>Government consumers are excluded from this survey.</a:t>
            </a:r>
          </a:p>
          <a:p>
            <a:pPr marL="446088" indent="-446088">
              <a:spcBef>
                <a:spcPts val="500"/>
              </a:spcBef>
              <a:spcAft>
                <a:spcPts val="500"/>
              </a:spcAft>
            </a:pPr>
            <a:r>
              <a:rPr lang="en-US" sz="1200" dirty="0" smtClean="0">
                <a:latin typeface="Arial" panose="020B0604020202020204" pitchFamily="34" charset="0"/>
                <a:cs typeface="Arial" panose="020B0604020202020204" pitchFamily="34" charset="0"/>
              </a:rPr>
              <a:t>Total of 520 C&amp;I </a:t>
            </a:r>
            <a:r>
              <a:rPr lang="en-US" sz="1200" dirty="0">
                <a:latin typeface="Arial" panose="020B0604020202020204" pitchFamily="34" charset="0"/>
                <a:cs typeface="Arial" panose="020B0604020202020204" pitchFamily="34" charset="0"/>
              </a:rPr>
              <a:t>connections were identified for the survey</a:t>
            </a:r>
            <a:r>
              <a:rPr lang="en-US" sz="1200" dirty="0" smtClean="0">
                <a:latin typeface="Arial" panose="020B0604020202020204" pitchFamily="34" charset="0"/>
                <a:cs typeface="Arial" panose="020B0604020202020204" pitchFamily="34" charset="0"/>
              </a:rPr>
              <a:t>.</a:t>
            </a:r>
          </a:p>
          <a:p>
            <a:pPr marL="446088" indent="-446088">
              <a:spcBef>
                <a:spcPts val="500"/>
              </a:spcBef>
              <a:spcAft>
                <a:spcPts val="500"/>
              </a:spcAft>
            </a:pPr>
            <a:r>
              <a:rPr lang="en-US" sz="1200" dirty="0">
                <a:latin typeface="Arial" panose="020B0604020202020204" pitchFamily="34" charset="0"/>
                <a:cs typeface="Arial" panose="020B0604020202020204" pitchFamily="34" charset="0"/>
              </a:rPr>
              <a:t>A</a:t>
            </a:r>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google form comprising the questionnaires was shared with the consumers through online mode (E-mail, WhatsApp </a:t>
            </a:r>
            <a:r>
              <a:rPr lang="en-US" sz="1200" dirty="0" err="1">
                <a:latin typeface="Arial" panose="020B0604020202020204" pitchFamily="34" charset="0"/>
                <a:cs typeface="Arial" panose="020B0604020202020204" pitchFamily="34" charset="0"/>
              </a:rPr>
              <a:t>etc</a:t>
            </a:r>
            <a:r>
              <a:rPr lang="en-US" sz="1200" dirty="0">
                <a:latin typeface="Arial" panose="020B0604020202020204" pitchFamily="34" charset="0"/>
                <a:cs typeface="Arial" panose="020B0604020202020204" pitchFamily="34" charset="0"/>
              </a:rPr>
              <a:t>) as per the convenience of the consumers</a:t>
            </a:r>
            <a:r>
              <a:rPr lang="en-US" sz="1200" dirty="0" smtClean="0">
                <a:latin typeface="Arial" panose="020B0604020202020204" pitchFamily="34" charset="0"/>
                <a:cs typeface="Arial" panose="020B0604020202020204" pitchFamily="34" charset="0"/>
              </a:rPr>
              <a:t>.</a:t>
            </a:r>
          </a:p>
          <a:p>
            <a:pPr marL="446088" indent="-446088">
              <a:spcBef>
                <a:spcPts val="500"/>
              </a:spcBef>
              <a:spcAft>
                <a:spcPts val="500"/>
              </a:spcAft>
            </a:pPr>
            <a:r>
              <a:rPr lang="en-US" sz="1200" dirty="0">
                <a:latin typeface="Arial" panose="020B0604020202020204" pitchFamily="34" charset="0"/>
                <a:cs typeface="Arial" panose="020B0604020202020204" pitchFamily="34" charset="0"/>
              </a:rPr>
              <a:t>The response to the questionnaire is </a:t>
            </a:r>
            <a:r>
              <a:rPr lang="en-US" sz="1200" dirty="0" smtClean="0">
                <a:latin typeface="Arial" panose="020B0604020202020204" pitchFamily="34" charset="0"/>
                <a:cs typeface="Arial" panose="020B0604020202020204" pitchFamily="34" charset="0"/>
              </a:rPr>
              <a:t>compiled</a:t>
            </a:r>
          </a:p>
          <a:p>
            <a:pPr marL="446088" indent="-446088">
              <a:spcBef>
                <a:spcPts val="500"/>
              </a:spcBef>
              <a:spcAft>
                <a:spcPts val="500"/>
              </a:spcAft>
            </a:pPr>
            <a:r>
              <a:rPr lang="en-US" sz="1200" dirty="0">
                <a:latin typeface="Arial" panose="020B0604020202020204" pitchFamily="34" charset="0"/>
                <a:cs typeface="Arial" panose="020B0604020202020204" pitchFamily="34" charset="0"/>
              </a:rPr>
              <a:t>Follow up calls were made to the consumers in case of delay in receipt of response from the consumers</a:t>
            </a:r>
            <a:r>
              <a:rPr lang="en-US" sz="1200" dirty="0" smtClean="0">
                <a:latin typeface="Arial" panose="020B0604020202020204" pitchFamily="34" charset="0"/>
                <a:cs typeface="Arial" panose="020B0604020202020204" pitchFamily="34" charset="0"/>
              </a:rPr>
              <a:t>.</a:t>
            </a:r>
          </a:p>
          <a:p>
            <a:pPr marL="446088" indent="-446088">
              <a:spcBef>
                <a:spcPts val="500"/>
              </a:spcBef>
              <a:spcAft>
                <a:spcPts val="500"/>
              </a:spcAft>
            </a:pPr>
            <a:r>
              <a:rPr lang="en-US" sz="1200" dirty="0">
                <a:latin typeface="Arial" panose="020B0604020202020204" pitchFamily="34" charset="0"/>
                <a:cs typeface="Arial" panose="020B0604020202020204" pitchFamily="34" charset="0"/>
              </a:rPr>
              <a:t>In case the consumer does not feel safe to click on the link of google form, field executives were assigned who visited the site of the consumers and collected the response through physical mode</a:t>
            </a:r>
            <a:r>
              <a:rPr lang="en-US" sz="1200" dirty="0" smtClean="0">
                <a:latin typeface="Arial" panose="020B0604020202020204" pitchFamily="34" charset="0"/>
                <a:cs typeface="Arial" panose="020B0604020202020204" pitchFamily="34" charset="0"/>
              </a:rPr>
              <a:t>.</a:t>
            </a:r>
          </a:p>
          <a:p>
            <a:pPr marL="446088" indent="-446088">
              <a:spcBef>
                <a:spcPts val="500"/>
              </a:spcBef>
              <a:spcAft>
                <a:spcPts val="500"/>
              </a:spcAft>
            </a:pPr>
            <a:r>
              <a:rPr lang="en-US" sz="1200" dirty="0">
                <a:latin typeface="Arial" panose="020B0604020202020204" pitchFamily="34" charset="0"/>
                <a:cs typeface="Arial" panose="020B0604020202020204" pitchFamily="34" charset="0"/>
              </a:rPr>
              <a:t>Out of the 520 C&amp;I Connections, BYPL was able to collect response from 490 consumers and 30 consumers denied to response to the questionnaire of the survey.</a:t>
            </a:r>
            <a:endParaRPr lang="en-US" sz="1200" dirty="0" smtClean="0">
              <a:latin typeface="Arial" panose="020B0604020202020204" pitchFamily="34" charset="0"/>
              <a:cs typeface="Arial" panose="020B0604020202020204" pitchFamily="34" charset="0"/>
            </a:endParaRPr>
          </a:p>
          <a:p>
            <a:pPr marL="0" lvl="0" indent="0">
              <a:spcBef>
                <a:spcPts val="500"/>
              </a:spcBef>
              <a:spcAft>
                <a:spcPts val="500"/>
              </a:spcAft>
              <a:buNone/>
            </a:pPr>
            <a:endParaRPr lang="en-US" dirty="0" smtClean="0">
              <a:latin typeface="Arial" panose="020B0604020202020204" pitchFamily="34" charset="0"/>
              <a:cs typeface="Arial" panose="020B0604020202020204" pitchFamily="34" charset="0"/>
            </a:endParaRPr>
          </a:p>
        </p:txBody>
      </p:sp>
      <p:sp>
        <p:nvSpPr>
          <p:cNvPr id="268" name="Google Shape;268;p18"/>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noAutofit/>
          </a:bodyPr>
          <a:lstStyle/>
          <a:p>
            <a:r>
              <a:rPr lang="en-US" sz="1800" dirty="0">
                <a:latin typeface="Arial" panose="020B0604020202020204" pitchFamily="34" charset="0"/>
                <a:cs typeface="Arial" panose="020B0604020202020204" pitchFamily="34" charset="0"/>
              </a:rPr>
              <a:t>Approach</a:t>
            </a:r>
            <a:endParaRPr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3</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17"/>
          <p:cNvSpPr txBox="1">
            <a:spLocks noGrp="1"/>
          </p:cNvSpPr>
          <p:nvPr>
            <p:ph type="ctrTitle" idx="4294967295"/>
          </p:nvPr>
        </p:nvSpPr>
        <p:spPr>
          <a:xfrm>
            <a:off x="685800" y="987574"/>
            <a:ext cx="5567700" cy="244137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500" dirty="0" smtClean="0">
                <a:solidFill>
                  <a:srgbClr val="FF9800"/>
                </a:solidFill>
              </a:rPr>
              <a:t>Questionnaires</a:t>
            </a:r>
            <a:endParaRPr sz="5000" b="0" dirty="0">
              <a:solidFill>
                <a:srgbClr val="FF9800"/>
              </a:solidFill>
            </a:endParaRPr>
          </a:p>
        </p:txBody>
      </p:sp>
      <p:sp>
        <p:nvSpPr>
          <p:cNvPr id="262" name="Google Shape;262;p17"/>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4</a:t>
            </a:fld>
            <a:endParaRPr dirty="0"/>
          </a:p>
        </p:txBody>
      </p:sp>
      <p:pic>
        <p:nvPicPr>
          <p:cNvPr id="4" name="Picture 3"/>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436096" y="1203598"/>
            <a:ext cx="2376264" cy="2376264"/>
          </a:xfrm>
          <a:prstGeom prst="rect">
            <a:avLst/>
          </a:prstGeom>
        </p:spPr>
      </p:pic>
    </p:spTree>
    <p:extLst>
      <p:ext uri="{BB962C8B-B14F-4D97-AF65-F5344CB8AC3E}">
        <p14:creationId xmlns:p14="http://schemas.microsoft.com/office/powerpoint/2010/main" val="3833242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8" name="Google Shape;268;p18"/>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en-US" sz="1800" dirty="0">
                <a:latin typeface="Arial" panose="020B0604020202020204" pitchFamily="34" charset="0"/>
                <a:cs typeface="Arial" panose="020B0604020202020204" pitchFamily="34" charset="0"/>
              </a:rPr>
              <a:t>Whether the establishment is fully or partially owned by a Female?</a:t>
            </a:r>
            <a:endParaRPr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5</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14" name="Chart 13"/>
          <p:cNvGraphicFramePr/>
          <p:nvPr>
            <p:extLst>
              <p:ext uri="{D42A27DB-BD31-4B8C-83A1-F6EECF244321}">
                <p14:modId xmlns:p14="http://schemas.microsoft.com/office/powerpoint/2010/main" val="2562834035"/>
              </p:ext>
            </p:extLst>
          </p:nvPr>
        </p:nvGraphicFramePr>
        <p:xfrm>
          <a:off x="814274" y="1635646"/>
          <a:ext cx="6350014" cy="300085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83568" y="1347614"/>
            <a:ext cx="3685718" cy="276999"/>
          </a:xfrm>
          <a:prstGeom prst="rect">
            <a:avLst/>
          </a:prstGeom>
          <a:noFill/>
        </p:spPr>
        <p:txBody>
          <a:bodyPr wrap="square" rtlCol="0">
            <a:spAutoFit/>
          </a:bodyPr>
          <a:lstStyle/>
          <a:p>
            <a:r>
              <a:rPr lang="en-US" sz="1200" b="1" dirty="0" smtClean="0">
                <a:latin typeface="Arial" panose="020B0604020202020204" pitchFamily="34" charset="0"/>
                <a:ea typeface="Roboto Condensed" panose="020B0604020202020204" charset="0"/>
                <a:cs typeface="Arial" panose="020B0604020202020204" pitchFamily="34" charset="0"/>
              </a:rPr>
              <a:t>Total Response received : 490 (Out of 520)</a:t>
            </a:r>
            <a:endParaRPr lang="en-IN" sz="1200" b="1" dirty="0">
              <a:latin typeface="Arial" panose="020B0604020202020204" pitchFamily="34" charset="0"/>
              <a:ea typeface="Roboto Condensed" panose="020B0604020202020204" charset="0"/>
              <a:cs typeface="Arial" panose="020B0604020202020204" pitchFamily="34" charset="0"/>
            </a:endParaRPr>
          </a:p>
        </p:txBody>
      </p:sp>
    </p:spTree>
    <p:extLst>
      <p:ext uri="{BB962C8B-B14F-4D97-AF65-F5344CB8AC3E}">
        <p14:creationId xmlns:p14="http://schemas.microsoft.com/office/powerpoint/2010/main" val="178490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8" name="Google Shape;268;p18"/>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en-US" sz="1800" dirty="0">
                <a:latin typeface="Arial" panose="020B0604020202020204" pitchFamily="34" charset="0"/>
                <a:cs typeface="Arial" panose="020B0604020202020204" pitchFamily="34" charset="0"/>
              </a:rPr>
              <a:t>What is the ownership type of the connection?</a:t>
            </a:r>
            <a:endParaRPr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6</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13" name="Chart 12"/>
          <p:cNvGraphicFramePr/>
          <p:nvPr>
            <p:extLst>
              <p:ext uri="{D42A27DB-BD31-4B8C-83A1-F6EECF244321}">
                <p14:modId xmlns:p14="http://schemas.microsoft.com/office/powerpoint/2010/main" val="1935376134"/>
              </p:ext>
            </p:extLst>
          </p:nvPr>
        </p:nvGraphicFramePr>
        <p:xfrm>
          <a:off x="312466" y="1563638"/>
          <a:ext cx="7920880" cy="27363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9004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8" name="Google Shape;268;p18"/>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noAutofit/>
          </a:bodyPr>
          <a:lstStyle/>
          <a:p>
            <a:r>
              <a:rPr lang="en-US" sz="1800" dirty="0">
                <a:latin typeface="Arial" panose="020B0604020202020204" pitchFamily="34" charset="0"/>
                <a:cs typeface="Arial" panose="020B0604020202020204" pitchFamily="34" charset="0"/>
              </a:rPr>
              <a:t>How satisfied are you with the overall quality of electricity services provided by DISCOM?</a:t>
            </a:r>
            <a:endParaRPr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7</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13" name="Chart 12"/>
          <p:cNvGraphicFramePr/>
          <p:nvPr>
            <p:extLst>
              <p:ext uri="{D42A27DB-BD31-4B8C-83A1-F6EECF244321}">
                <p14:modId xmlns:p14="http://schemas.microsoft.com/office/powerpoint/2010/main" val="2454925052"/>
              </p:ext>
            </p:extLst>
          </p:nvPr>
        </p:nvGraphicFramePr>
        <p:xfrm>
          <a:off x="251520" y="1707654"/>
          <a:ext cx="8301472" cy="27363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2078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8" name="Google Shape;268;p18"/>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noAutofit/>
          </a:bodyPr>
          <a:lstStyle/>
          <a:p>
            <a:r>
              <a:rPr lang="en-US" sz="1800" dirty="0">
                <a:latin typeface="Arial" panose="020B0604020202020204" pitchFamily="34" charset="0"/>
                <a:cs typeface="Arial" panose="020B0604020202020204" pitchFamily="34" charset="0"/>
              </a:rPr>
              <a:t>How would you rate the reliability of electricity supply in your area?</a:t>
            </a:r>
            <a:endParaRPr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8</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13" name="Chart 12"/>
          <p:cNvGraphicFramePr/>
          <p:nvPr>
            <p:extLst>
              <p:ext uri="{D42A27DB-BD31-4B8C-83A1-F6EECF244321}">
                <p14:modId xmlns:p14="http://schemas.microsoft.com/office/powerpoint/2010/main" val="1685506601"/>
              </p:ext>
            </p:extLst>
          </p:nvPr>
        </p:nvGraphicFramePr>
        <p:xfrm>
          <a:off x="404812" y="1563638"/>
          <a:ext cx="8112015" cy="28840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95456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8" name="Google Shape;268;p18"/>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noAutofit/>
          </a:bodyPr>
          <a:lstStyle/>
          <a:p>
            <a:r>
              <a:rPr lang="en-US" sz="1800" dirty="0">
                <a:latin typeface="Arial" panose="020B0604020202020204" pitchFamily="34" charset="0"/>
                <a:cs typeface="Arial" panose="020B0604020202020204" pitchFamily="34" charset="0"/>
              </a:rPr>
              <a:t>Have you experienced any power outages in the past six months?</a:t>
            </a:r>
            <a:endParaRPr sz="1800" dirty="0">
              <a:latin typeface="Arial" panose="020B0604020202020204" pitchFamily="34" charset="0"/>
              <a:cs typeface="Arial" panose="020B0604020202020204" pitchFamily="34" charset="0"/>
            </a:endParaRPr>
          </a:p>
        </p:txBody>
      </p:sp>
      <p:sp>
        <p:nvSpPr>
          <p:cNvPr id="270" name="Google Shape;270;p18"/>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9</a:t>
            </a:fld>
            <a:endParaRPr dirty="0"/>
          </a:p>
        </p:txBody>
      </p:sp>
      <p:grpSp>
        <p:nvGrpSpPr>
          <p:cNvPr id="271" name="Google Shape;271;p18"/>
          <p:cNvGrpSpPr/>
          <p:nvPr/>
        </p:nvGrpSpPr>
        <p:grpSpPr>
          <a:xfrm>
            <a:off x="312466" y="587260"/>
            <a:ext cx="309022" cy="376837"/>
            <a:chOff x="596350" y="929175"/>
            <a:chExt cx="407950" cy="497475"/>
          </a:xfrm>
        </p:grpSpPr>
        <p:sp>
          <p:nvSpPr>
            <p:cNvPr id="272"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13" name="Chart 12"/>
          <p:cNvGraphicFramePr/>
          <p:nvPr>
            <p:extLst>
              <p:ext uri="{D42A27DB-BD31-4B8C-83A1-F6EECF244321}">
                <p14:modId xmlns:p14="http://schemas.microsoft.com/office/powerpoint/2010/main" val="4032835666"/>
              </p:ext>
            </p:extLst>
          </p:nvPr>
        </p:nvGraphicFramePr>
        <p:xfrm>
          <a:off x="557820" y="1275606"/>
          <a:ext cx="7740112" cy="31763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02010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Saler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1375</TotalTime>
  <Words>537</Words>
  <Application>Microsoft Office PowerPoint</Application>
  <PresentationFormat>On-screen Show (16:9)</PresentationFormat>
  <Paragraphs>134</Paragraphs>
  <Slides>16</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Arvo</vt:lpstr>
      <vt:lpstr>Roboto Condensed</vt:lpstr>
      <vt:lpstr>Arial</vt:lpstr>
      <vt:lpstr>Roboto Condensed Light</vt:lpstr>
      <vt:lpstr>Salerio template</vt:lpstr>
      <vt:lpstr>Bitmap Image</vt:lpstr>
      <vt:lpstr>Consumer (Sex Disaggregated) Satisfaction Survey </vt:lpstr>
      <vt:lpstr>Why this initiative?</vt:lpstr>
      <vt:lpstr>Approach</vt:lpstr>
      <vt:lpstr>Questionnaires</vt:lpstr>
      <vt:lpstr>Whether the establishment is fully or partially owned by a Female?</vt:lpstr>
      <vt:lpstr>What is the ownership type of the connection?</vt:lpstr>
      <vt:lpstr>How satisfied are you with the overall quality of electricity services provided by DISCOM?</vt:lpstr>
      <vt:lpstr>How would you rate the reliability of electricity supply in your area?</vt:lpstr>
      <vt:lpstr>Have you experienced any power outages in the past six months?</vt:lpstr>
      <vt:lpstr>If yes, please specify the frequency of power outages:</vt:lpstr>
      <vt:lpstr>How would you rate the response time of DISCOM in addressing power outages or electrical faults?</vt:lpstr>
      <vt:lpstr>Do you experience fluctuations in voltage or frequent voltage drops?</vt:lpstr>
      <vt:lpstr>If yes, how often do you experience these fluctuations?</vt:lpstr>
      <vt:lpstr>How satisfied are you with the customer service provided by DISCOM regarding electricity-related issues?</vt:lpstr>
      <vt:lpstr>What are the losses to the establishment due to power outages?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Md Akhtar Ansari</dc:creator>
  <cp:lastModifiedBy>Vikas Dixit </cp:lastModifiedBy>
  <cp:revision>292</cp:revision>
  <dcterms:modified xsi:type="dcterms:W3CDTF">2024-05-13T09:31:58Z</dcterms:modified>
</cp:coreProperties>
</file>